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7"/>
  </p:notesMasterIdLst>
  <p:sldIdLst>
    <p:sldId id="256" r:id="rId2"/>
    <p:sldId id="269" r:id="rId3"/>
    <p:sldId id="271" r:id="rId4"/>
    <p:sldId id="272" r:id="rId5"/>
    <p:sldId id="273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7FEC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>
        <p:scale>
          <a:sx n="77" d="100"/>
          <a:sy n="77" d="100"/>
        </p:scale>
        <p:origin x="-117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324605D-9E3A-458F-B4B0-9EE7CF701E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43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3EC9-1BFA-4F5C-850C-1503E13BBB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AF91-4A8F-4FD0-BFB5-B2772A3BE4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698-0646-425C-9F7D-377F3B015D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710B1-1478-47D6-B459-8D355DDC8A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4901-AC49-4455-AF44-DBEAD2DA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545B-41B1-48C0-8549-A02CFCC46B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A5E04-A65B-4C70-B00E-7261BD5FD2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20D8B-B06F-499A-BC86-2651178111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306DE-9133-4E5A-9E05-F01524C34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873A-E0B9-4259-91F1-960B17F13B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4CB5-AF73-4F35-BAC3-02BC240E88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B040FC5-0A8C-4703-965E-CB9346C6E9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918450" cy="3205163"/>
          </a:xfrm>
        </p:spPr>
        <p:txBody>
          <a:bodyPr/>
          <a:lstStyle/>
          <a:p>
            <a:pPr algn="l"/>
            <a:r>
              <a:rPr lang="sr-Latn-CS" sz="3600" dirty="0" smtClean="0">
                <a:solidFill>
                  <a:schemeClr val="hlink"/>
                </a:solidFill>
              </a:rPr>
              <a:t>		JU </a:t>
            </a:r>
            <a:r>
              <a:rPr lang="sr-Latn-CS" sz="3600" dirty="0">
                <a:solidFill>
                  <a:schemeClr val="hlink"/>
                </a:solidFill>
              </a:rPr>
              <a:t>SSŠ </a:t>
            </a:r>
            <a:r>
              <a:rPr lang="en-US" sz="3600" dirty="0" smtClean="0">
                <a:solidFill>
                  <a:schemeClr val="hlink"/>
                </a:solidFill>
              </a:rPr>
              <a:t>RO</a:t>
            </a:r>
            <a:r>
              <a:rPr lang="sr-Latn-CS" sz="3600" dirty="0" smtClean="0">
                <a:solidFill>
                  <a:schemeClr val="hlink"/>
                </a:solidFill>
              </a:rPr>
              <a:t>ŽAJE</a:t>
            </a:r>
            <a:r>
              <a:rPr lang="sr-Latn-CS" sz="3600" dirty="0">
                <a:solidFill>
                  <a:schemeClr val="hlink"/>
                </a:solidFill>
              </a:rPr>
              <a:t/>
            </a:r>
            <a:br>
              <a:rPr lang="sr-Latn-CS" sz="3600" dirty="0">
                <a:solidFill>
                  <a:schemeClr val="hlink"/>
                </a:solidFill>
              </a:rPr>
            </a:br>
            <a:r>
              <a:rPr lang="sr-Latn-CS" sz="3600" dirty="0">
                <a:solidFill>
                  <a:schemeClr val="hlink"/>
                </a:solidFill>
              </a:rPr>
              <a:t/>
            </a:r>
            <a:br>
              <a:rPr lang="sr-Latn-CS" sz="3600" dirty="0">
                <a:solidFill>
                  <a:schemeClr val="hlink"/>
                </a:solidFill>
              </a:rPr>
            </a:br>
            <a:r>
              <a:rPr lang="sr-Latn-CS" sz="2800" dirty="0">
                <a:solidFill>
                  <a:schemeClr val="hlink"/>
                </a:solidFill>
              </a:rPr>
              <a:t>Obrazovni profil: Šumarski tehničar</a:t>
            </a:r>
            <a:br>
              <a:rPr lang="sr-Latn-CS" sz="2800" dirty="0">
                <a:solidFill>
                  <a:schemeClr val="hlink"/>
                </a:solidFill>
              </a:rPr>
            </a:br>
            <a:r>
              <a:rPr lang="sr-Latn-CS" sz="2800" dirty="0">
                <a:solidFill>
                  <a:schemeClr val="hlink"/>
                </a:solidFill>
              </a:rPr>
              <a:t>Nedjeljni </a:t>
            </a:r>
            <a:r>
              <a:rPr lang="sr-Latn-CS" sz="2800" dirty="0" smtClean="0">
                <a:solidFill>
                  <a:schemeClr val="hlink"/>
                </a:solidFill>
              </a:rPr>
              <a:t>fond časova: 3 </a:t>
            </a:r>
            <a:r>
              <a:rPr lang="sr-Latn-CS" sz="2800" dirty="0">
                <a:solidFill>
                  <a:schemeClr val="hlink"/>
                </a:solidFill>
              </a:rPr>
              <a:t/>
            </a:r>
            <a:br>
              <a:rPr lang="sr-Latn-CS" sz="2800" dirty="0">
                <a:solidFill>
                  <a:schemeClr val="hlink"/>
                </a:solidFill>
              </a:rPr>
            </a:br>
            <a:r>
              <a:rPr lang="sr-Latn-CS" sz="2800" dirty="0">
                <a:solidFill>
                  <a:schemeClr val="hlink"/>
                </a:solidFill>
              </a:rPr>
              <a:t>Razred: treći</a:t>
            </a:r>
            <a:br>
              <a:rPr lang="sr-Latn-CS" sz="2800" dirty="0">
                <a:solidFill>
                  <a:schemeClr val="hlink"/>
                </a:solidFill>
              </a:rPr>
            </a:br>
            <a:r>
              <a:rPr lang="sr-Latn-CS" sz="2800" dirty="0">
                <a:solidFill>
                  <a:schemeClr val="hlink"/>
                </a:solidFill>
              </a:rPr>
              <a:t>Školska </a:t>
            </a:r>
            <a:r>
              <a:rPr lang="sr-Latn-CS" sz="2800" dirty="0" smtClean="0">
                <a:solidFill>
                  <a:schemeClr val="hlink"/>
                </a:solidFill>
              </a:rPr>
              <a:t>2019/2020. </a:t>
            </a:r>
            <a:r>
              <a:rPr lang="sr-Latn-CS" sz="2800" dirty="0">
                <a:solidFill>
                  <a:schemeClr val="hlink"/>
                </a:solidFill>
              </a:rPr>
              <a:t>god.</a:t>
            </a:r>
            <a:endParaRPr lang="en-US" sz="2800" dirty="0">
              <a:solidFill>
                <a:schemeClr val="hlink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40200" y="4797425"/>
            <a:ext cx="4176216" cy="503238"/>
          </a:xfrm>
        </p:spPr>
        <p:txBody>
          <a:bodyPr>
            <a:normAutofit fontScale="77500" lnSpcReduction="20000"/>
          </a:bodyPr>
          <a:lstStyle/>
          <a:p>
            <a:pPr algn="r">
              <a:lnSpc>
                <a:spcPct val="80000"/>
              </a:lnSpc>
            </a:pPr>
            <a:endParaRPr lang="sr-Latn-CS" sz="900" dirty="0"/>
          </a:p>
          <a:p>
            <a:pPr>
              <a:lnSpc>
                <a:spcPct val="80000"/>
              </a:lnSpc>
            </a:pPr>
            <a:r>
              <a:rPr lang="sr-Latn-CS" sz="1600" dirty="0"/>
              <a:t>Predmetni </a:t>
            </a:r>
            <a:r>
              <a:rPr lang="sr-Latn-CS" sz="1600" dirty="0" smtClean="0"/>
              <a:t>nastavni</a:t>
            </a:r>
            <a:r>
              <a:rPr lang="en-US" sz="1600" dirty="0" smtClean="0"/>
              <a:t>k</a:t>
            </a:r>
          </a:p>
          <a:p>
            <a:pPr>
              <a:lnSpc>
                <a:spcPct val="80000"/>
              </a:lnSpc>
            </a:pPr>
            <a:r>
              <a:rPr lang="sr-Latn-CS" sz="1600" dirty="0" smtClean="0"/>
              <a:t>Dipl </a:t>
            </a:r>
            <a:r>
              <a:rPr lang="sr-Latn-CS" sz="1600" dirty="0"/>
              <a:t>ing </a:t>
            </a:r>
            <a:r>
              <a:rPr lang="sr-Latn-CS" sz="1600" b="1" dirty="0" smtClean="0"/>
              <a:t>Slobodan </a:t>
            </a:r>
            <a:r>
              <a:rPr lang="sr-Latn-CS" sz="1600" b="1" dirty="0"/>
              <a:t>Spasojević</a:t>
            </a:r>
            <a:r>
              <a:rPr lang="sr-Latn-CS" sz="1600" dirty="0"/>
              <a:t>, prof.</a:t>
            </a:r>
            <a:endParaRPr lang="en-US" sz="16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3600" dirty="0" smtClean="0">
                <a:solidFill>
                  <a:srgbClr val="FF0000"/>
                </a:solidFill>
              </a:rPr>
              <a:t>Uzroci deformacija zemljanih radova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564904"/>
            <a:ext cx="7620000" cy="4440560"/>
          </a:xfrm>
        </p:spPr>
        <p:txBody>
          <a:bodyPr/>
          <a:lstStyle/>
          <a:p>
            <a:r>
              <a:rPr lang="sr-Latn-RS" dirty="0" smtClean="0"/>
              <a:t>Rušeneje usjeka i nasipa predstavlja veliku opasnost za saobraćaj.</a:t>
            </a:r>
          </a:p>
          <a:p>
            <a:r>
              <a:rPr lang="sr-Latn-RS" dirty="0" smtClean="0"/>
              <a:t>Da bi se obezbijedila stabinost usjeka i nasipa potrebno je pravilno izabrati </a:t>
            </a:r>
            <a:r>
              <a:rPr lang="sr-Latn-RS" dirty="0" smtClean="0">
                <a:solidFill>
                  <a:srgbClr val="FF0000"/>
                </a:solidFill>
              </a:rPr>
              <a:t>nagib kosina</a:t>
            </a:r>
            <a:r>
              <a:rPr lang="sr-Latn-RS" dirty="0" smtClean="0"/>
              <a:t>, osigurati kosine  usjeka i nasipa i omogućiti odvođenje </a:t>
            </a:r>
            <a:r>
              <a:rPr lang="sr-Latn-RS" dirty="0" smtClean="0">
                <a:solidFill>
                  <a:srgbClr val="FF0000"/>
                </a:solidFill>
              </a:rPr>
              <a:t>površinske i podzemne vode.</a:t>
            </a:r>
          </a:p>
          <a:p>
            <a:endParaRPr lang="sr-Latn-RS" dirty="0" smtClean="0"/>
          </a:p>
          <a:p>
            <a:r>
              <a:rPr lang="sr-Latn-RS" dirty="0" smtClean="0"/>
              <a:t>PODZEMNE VODE su jedan od najvećih uzročnika deformacije zemljanih objekata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105856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3600" dirty="0" smtClean="0">
                <a:solidFill>
                  <a:srgbClr val="FF0000"/>
                </a:solidFill>
              </a:rPr>
              <a:t>DEFORMACIJE USJEKA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 lvl="1" indent="0" algn="just">
              <a:buNone/>
            </a:pPr>
            <a:r>
              <a:rPr lang="sr-Latn-RS" dirty="0" smtClean="0"/>
              <a:t>	Kopanjem usjeka zemljište ostaje bez prvobitnog otpora, mijenjaju se tokovi podzemne i nadzemne vode, stvaraju se kosine usjeka koje su izložene uticaju atmosferalija, što može prouzrokovati manja ili veća pomijeranja zemljišta.	</a:t>
            </a:r>
          </a:p>
          <a:p>
            <a:pPr marL="411480" lvl="1" indent="0" algn="just">
              <a:buNone/>
            </a:pPr>
            <a:endParaRPr lang="sr-Latn-RS" dirty="0"/>
          </a:p>
          <a:p>
            <a:pPr marL="411480" lvl="1" indent="0">
              <a:buNone/>
            </a:pPr>
            <a:r>
              <a:rPr lang="sr-Latn-RS" dirty="0" smtClean="0"/>
              <a:t>	Najčešći slučajevi deformacije usjeka su:</a:t>
            </a:r>
          </a:p>
          <a:p>
            <a:pPr marL="411480" lvl="1" indent="0">
              <a:buNone/>
            </a:pPr>
            <a:endParaRPr lang="sr-Latn-RS" dirty="0" smtClean="0"/>
          </a:p>
          <a:p>
            <a:pPr marL="777240" lvl="2" indent="0">
              <a:buNone/>
            </a:pPr>
            <a:r>
              <a:rPr lang="sr-Latn-RS" dirty="0" smtClean="0"/>
              <a:t> 		-     Ispadanje i otkidanje materijala,</a:t>
            </a:r>
          </a:p>
          <a:p>
            <a:pPr marL="777240" lvl="2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  Oburvavanje kosina usjka i</a:t>
            </a:r>
          </a:p>
          <a:p>
            <a:pPr marL="777240" lvl="2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  Klizanje kosina usjeka.</a:t>
            </a:r>
          </a:p>
          <a:p>
            <a:pPr marL="777240" lvl="2" indent="0">
              <a:buNone/>
            </a:pPr>
            <a:r>
              <a:rPr lang="sr-Latn-RS" dirty="0"/>
              <a:t>	</a:t>
            </a:r>
            <a:endParaRPr lang="sr-Latn-RS" dirty="0" smtClean="0"/>
          </a:p>
          <a:p>
            <a:pPr marL="777240" lvl="2" indent="0">
              <a:buNone/>
            </a:pPr>
            <a:r>
              <a:rPr lang="sr-Latn-RS" dirty="0"/>
              <a:t>	</a:t>
            </a:r>
            <a:r>
              <a:rPr lang="sr-Latn-RS" dirty="0" smtClean="0"/>
              <a:t>	   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42041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4000" dirty="0" smtClean="0">
                <a:solidFill>
                  <a:srgbClr val="FF0000"/>
                </a:solidFill>
              </a:rPr>
              <a:t>DEFORMACIJE NASIPA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 lvl="1" indent="0">
              <a:buNone/>
            </a:pPr>
            <a:r>
              <a:rPr lang="sr-Latn-RS" dirty="0" smtClean="0"/>
              <a:t>	Zemljani trup kod nasipa izradjen je od rastresite nasute zemlje na podlozi prirodne površine ili padine terena . Iz tog razloga je nabijenost i kompaktnost materijala u nasipima obično manja negokod usjeka.</a:t>
            </a:r>
          </a:p>
          <a:p>
            <a:pPr marL="411480" lvl="1" indent="0">
              <a:buNone/>
            </a:pPr>
            <a:endParaRPr lang="sr-Latn-RS" dirty="0" smtClean="0"/>
          </a:p>
          <a:p>
            <a:pPr marL="411480" lvl="1" indent="0">
              <a:buNone/>
            </a:pPr>
            <a:r>
              <a:rPr lang="sr-Latn-RS" dirty="0"/>
              <a:t>	</a:t>
            </a:r>
            <a:r>
              <a:rPr lang="sr-Latn-RS" dirty="0" smtClean="0"/>
              <a:t>Deformacije zemljanog trupa nasipa najčešće se javlja u vidu:</a:t>
            </a:r>
          </a:p>
          <a:p>
            <a:pPr marL="411480" lvl="1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Slijeganja nasipa,</a:t>
            </a:r>
          </a:p>
          <a:p>
            <a:pPr marL="411480" lvl="1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Raspadanja nasipa,</a:t>
            </a:r>
          </a:p>
          <a:p>
            <a:pPr marL="411480" lvl="1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Oburvavanja kosina nasipa,</a:t>
            </a:r>
          </a:p>
          <a:p>
            <a:pPr marL="411480" lvl="1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Klizanje kosina nasipa,</a:t>
            </a:r>
          </a:p>
          <a:p>
            <a:pPr marL="411480" lvl="1" indent="0">
              <a:buNone/>
            </a:pPr>
            <a:r>
              <a:rPr lang="sr-Latn-RS" dirty="0"/>
              <a:t>	</a:t>
            </a:r>
            <a:r>
              <a:rPr lang="sr-Latn-RS" dirty="0" smtClean="0"/>
              <a:t>	-   Podlokavanje kosina nasipa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520265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4000" dirty="0" smtClean="0">
                <a:solidFill>
                  <a:srgbClr val="FF0000"/>
                </a:solidFill>
              </a:rPr>
              <a:t>ZAŠTITA ŠKARPI USJEKA I NASIPA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sr-Latn-RS" dirty="0" smtClean="0"/>
              <a:t>	U cilju zaštite škarpi usjeka i nasipa treba upotrebljavati materijal otporan na dejstvo vode i promjene klime.</a:t>
            </a:r>
          </a:p>
          <a:p>
            <a:pPr marL="114300" indent="0">
              <a:buNone/>
            </a:pPr>
            <a:r>
              <a:rPr lang="sr-Latn-RS" dirty="0"/>
              <a:t>	</a:t>
            </a:r>
            <a:r>
              <a:rPr lang="sr-Latn-RS" dirty="0" smtClean="0"/>
              <a:t>Škarpe usjeka treba osigurati odmah nakon njihove izrade, a škarpe nasipa ne, pošto se nasipi u početku sliježu, sem ako nisu izrađeni sa vještačkim nabijanjem zemlje. </a:t>
            </a:r>
          </a:p>
          <a:p>
            <a:pPr marL="114300" indent="0">
              <a:buNone/>
            </a:pPr>
            <a:r>
              <a:rPr lang="sr-Latn-RS" dirty="0"/>
              <a:t>	</a:t>
            </a:r>
            <a:r>
              <a:rPr lang="sr-Latn-RS" dirty="0" smtClean="0"/>
              <a:t>Škarpe usjeka i nasipa se zaštićuju:</a:t>
            </a:r>
          </a:p>
          <a:p>
            <a:pPr marL="114300" indent="0">
              <a:buNone/>
            </a:pPr>
            <a:r>
              <a:rPr lang="sr-Latn-RS" dirty="0"/>
              <a:t>	</a:t>
            </a:r>
            <a:r>
              <a:rPr lang="sr-Latn-RS" dirty="0" smtClean="0"/>
              <a:t>-    pokrivanjem plodnom zemljom i zasijavanjem trave u cilju učvršćivanja i zaštite od dejstva površinske vode (pljuskova i sl)</a:t>
            </a:r>
          </a:p>
          <a:p>
            <a:pPr marL="114300" indent="0">
              <a:buNone/>
            </a:pPr>
            <a:r>
              <a:rPr lang="sr-Latn-RS" dirty="0"/>
              <a:t>	</a:t>
            </a:r>
            <a:r>
              <a:rPr lang="sr-Latn-RS" dirty="0" smtClean="0"/>
              <a:t>-   pobusenjavanjem škarpi (kada su izradjene od sitnog pijeska, ili rastresite temlje)</a:t>
            </a:r>
          </a:p>
          <a:p>
            <a:pPr marL="114300" indent="0">
              <a:buNone/>
            </a:pPr>
            <a:r>
              <a:rPr lang="sr-Latn-RS" dirty="0"/>
              <a:t>	</a:t>
            </a:r>
            <a:r>
              <a:rPr lang="sr-Latn-RS" dirty="0" smtClean="0"/>
              <a:t>-   kamenom kaldrmom, jednostrukim i dvostrukim pleterom, potpornim zidovim od kamen i betona i sl. </a:t>
            </a:r>
            <a:endParaRPr lang="en-US" dirty="0" smtClean="0"/>
          </a:p>
          <a:p>
            <a:pPr marL="114300" indent="0">
              <a:buNone/>
            </a:pPr>
            <a:endParaRPr lang="sr-Latn-RS" dirty="0" smtClean="0"/>
          </a:p>
          <a:p>
            <a:pPr marL="114300" indent="0">
              <a:buNone/>
            </a:pPr>
            <a:r>
              <a:rPr lang="sr-Latn-RS" dirty="0"/>
              <a:t>	</a:t>
            </a:r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1441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371</TotalTime>
  <Words>71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Adjacency</vt:lpstr>
      <vt:lpstr>  JU SSŠ ROŽAJE  Obrazovni profil: Šumarski tehničar Nedjeljni fond časova: 3  Razred: treći Školska 2019/2020. god.</vt:lpstr>
      <vt:lpstr>Uzroci deformacija zemljanih radova</vt:lpstr>
      <vt:lpstr>DEFORMACIJE USJEKA </vt:lpstr>
      <vt:lpstr>DEFORMACIJE NASIPA</vt:lpstr>
      <vt:lpstr>ZAŠTITA ŠKARPI USJEKA I NASIPA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OBLIKOVANJE I DIZAJN</dc:title>
  <dc:creator>ASUS</dc:creator>
  <cp:lastModifiedBy>Spasojevici</cp:lastModifiedBy>
  <cp:revision>14</cp:revision>
  <cp:lastPrinted>1601-01-01T00:00:00Z</cp:lastPrinted>
  <dcterms:created xsi:type="dcterms:W3CDTF">2009-10-09T08:21:24Z</dcterms:created>
  <dcterms:modified xsi:type="dcterms:W3CDTF">2020-03-23T09:40:40Z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