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3" r:id="rId6"/>
    <p:sldId id="264" r:id="rId7"/>
    <p:sldId id="265" r:id="rId8"/>
    <p:sldId id="261" r:id="rId9"/>
    <p:sldId id="262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-78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719bfb5977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719bfb5977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19bfb5977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719bfb5977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719bfb5977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719bfb5977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719bfb5977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719bfb5977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719bfb5977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719bfb5977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1894975"/>
            <a:ext cx="8520600" cy="88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" sz="2400" dirty="0" smtClean="0"/>
              <a:t>JU Srednja stručna škola – Rožaje</a:t>
            </a:r>
            <a:br>
              <a:rPr lang="sr" sz="2400" dirty="0" smtClean="0"/>
            </a:br>
            <a:endParaRPr sz="240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985075"/>
            <a:ext cx="8520600" cy="206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" dirty="0"/>
              <a:t>Modul: </a:t>
            </a:r>
            <a:r>
              <a:rPr lang="sr" dirty="0" smtClean="0"/>
              <a:t>Izvodjenje pripremnih i prodajnih poslova u maloprodaji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" dirty="0"/>
              <a:t>Ishod: </a:t>
            </a:r>
            <a:r>
              <a:rPr lang="sr" dirty="0" smtClean="0"/>
              <a:t>5 Pakovanje kupljene robe u skladu sa željom kupca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" dirty="0"/>
              <a:t>Odjeljenje: </a:t>
            </a:r>
            <a:r>
              <a:rPr lang="sr" dirty="0" smtClean="0"/>
              <a:t>II9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" dirty="0"/>
              <a:t>Predmetni nastavnik</a:t>
            </a:r>
            <a:r>
              <a:rPr lang="sr" dirty="0" smtClean="0"/>
              <a:t>: Azra Fetahović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" b="1" i="1" u="sng">
                <a:solidFill>
                  <a:srgbClr val="FF0000"/>
                </a:solidFill>
              </a:rPr>
              <a:t>Pakovanje robe</a:t>
            </a:r>
            <a:endParaRPr b="1" i="1" u="sng">
              <a:solidFill>
                <a:srgbClr val="FF0000"/>
              </a:solidFill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" sz="2000"/>
              <a:t>Pakovanje robe je radni proces koji se sastoji od:</a:t>
            </a:r>
            <a:endParaRPr sz="2000"/>
          </a:p>
          <a:p>
            <a:pPr marL="457200" lvl="0" indent="-355600" algn="l" rtl="0">
              <a:spcBef>
                <a:spcPts val="1600"/>
              </a:spcBef>
              <a:spcAft>
                <a:spcPts val="0"/>
              </a:spcAft>
              <a:buSzPts val="2000"/>
              <a:buChar char="●"/>
            </a:pPr>
            <a:r>
              <a:rPr lang="sr" sz="2000"/>
              <a:t>izbora ambalaze,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r" sz="2000"/>
              <a:t>stavljanja robe u ambalazu,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r" sz="2000"/>
              <a:t>zatvaranja ambalaze i 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r" sz="2000"/>
              <a:t>oznacavanja ambalaze.</a:t>
            </a:r>
            <a:endParaRPr sz="2000"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650025"/>
            <a:ext cx="3831500" cy="317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" b="1" i="1" u="sng">
                <a:solidFill>
                  <a:srgbClr val="FF0000"/>
                </a:solidFill>
              </a:rPr>
              <a:t>Svrha pakovanja robe</a:t>
            </a:r>
            <a:endParaRPr b="1" i="1" u="sng">
              <a:solidFill>
                <a:srgbClr val="FF0000"/>
              </a:solidFill>
            </a:endParaRPr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sr" sz="2000"/>
              <a:t>Svrha pakovanja robe je da roba bude zasticena od ostecenja i kvarenja, prikladna za rukovanje, privlacna za kupca, prikladna za izlaganje i dobru prodajnu prezentaciju uz sto razumnije izdatke.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sr" sz="2000"/>
              <a:t>Roba je izlozena opasnosti od ostecenja i kvarenja.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sr" sz="2000"/>
              <a:t>Osim zastitne funkcije, ambalaza svojim svojstima treba i da privuce paznju kupca, utice na odluku o kupovini, informise o sadrzaju i jasno indetifikuje proizvod.</a:t>
            </a:r>
            <a:endParaRPr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" b="1" i="1" u="sng">
                <a:solidFill>
                  <a:srgbClr val="FF0000"/>
                </a:solidFill>
              </a:rPr>
              <a:t>Vrste pakovanja</a:t>
            </a:r>
            <a:endParaRPr b="1" i="1" u="sng">
              <a:solidFill>
                <a:srgbClr val="FF0000"/>
              </a:solidFill>
            </a:endParaRPr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" dirty="0"/>
              <a:t>U nasoj praksi poznate su sledece vrste pakovanja: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sr" dirty="0"/>
              <a:t>propisno,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sr" dirty="0"/>
              <a:t>ugovoreno,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sr" dirty="0"/>
              <a:t>uobicajeno,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sr" dirty="0"/>
              <a:t>standardno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sr-Latn-ME" dirty="0" smtClean="0"/>
              <a:t>o</a:t>
            </a:r>
            <a:r>
              <a:rPr lang="sr" dirty="0" smtClean="0"/>
              <a:t>riginalno i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sr-Latn-ME" dirty="0" smtClean="0"/>
              <a:t>k</a:t>
            </a:r>
            <a:r>
              <a:rPr lang="sr" dirty="0" smtClean="0"/>
              <a:t>omercijalno </a:t>
            </a:r>
            <a:endParaRPr lang="sr" dirty="0" smtClean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/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0300" y="1757025"/>
            <a:ext cx="5298199" cy="297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Specijalno pakovanje odredjene vrste robe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ME" dirty="0" smtClean="0"/>
              <a:t>Svakavrsta robe ima svojih specifičnosti zbog kojih se mora izabrati odgovarajući materijal</a:t>
            </a:r>
          </a:p>
          <a:p>
            <a:r>
              <a:rPr lang="sr-Latn-ME" dirty="0" smtClean="0"/>
              <a:t>Za pakovanje luksuzne robe upotrebljava se fini omotni materijal i razne vrste kutija.</a:t>
            </a:r>
          </a:p>
          <a:p>
            <a:r>
              <a:rPr lang="sr-Latn-ME" dirty="0" smtClean="0"/>
              <a:t>Kvalitet materijala za pakovanje treba da je u srazmjeri s kvalitetom i cijenom robe.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Radni postupak pakovanja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sr-Latn-ME" dirty="0" smtClean="0"/>
              <a:t>       Primjer: Postupak specijalnog pakovanja muške kravate</a:t>
            </a:r>
          </a:p>
          <a:p>
            <a:r>
              <a:rPr lang="sr-Latn-ME" dirty="0" smtClean="0"/>
              <a:t> U kartonsku kutiju prikladnog dezena i boje ubacuje se meka papirna osnova</a:t>
            </a:r>
          </a:p>
          <a:p>
            <a:r>
              <a:rPr lang="sr-Latn-ME" dirty="0" smtClean="0"/>
              <a:t>Kutija se zatvara</a:t>
            </a:r>
          </a:p>
          <a:p>
            <a:r>
              <a:rPr lang="sr-Latn-ME" dirty="0" smtClean="0"/>
              <a:t>Sa rolne dekorativnog papira za pakovanje otcijepi se komad odgovarajuće veličine.</a:t>
            </a:r>
          </a:p>
          <a:p>
            <a:r>
              <a:rPr lang="sr-Latn-ME" dirty="0" smtClean="0"/>
              <a:t>Papir za pakovanje se poravnava na stolu za pakovanje.</a:t>
            </a:r>
          </a:p>
          <a:p>
            <a:r>
              <a:rPr lang="sr-Latn-ME" dirty="0" smtClean="0"/>
              <a:t>Kutija sa kravatom se stavlja na poravnati dekorativni papir.</a:t>
            </a:r>
          </a:p>
          <a:p>
            <a:r>
              <a:rPr lang="sr-Latn-ME" dirty="0" smtClean="0"/>
              <a:t>Kartonska kutija sa kravatom se omotava sa papirom.</a:t>
            </a:r>
          </a:p>
          <a:p>
            <a:r>
              <a:rPr lang="sr-Latn-ME" dirty="0" smtClean="0"/>
              <a:t>Zatim se djelovi papira lijepe selotejpom i omota ukrasnom trakom</a:t>
            </a:r>
          </a:p>
          <a:p>
            <a:pPr>
              <a:buNone/>
            </a:pPr>
            <a:r>
              <a:rPr lang="sr-Latn-ME" dirty="0" smtClean="0"/>
              <a:t> </a:t>
            </a:r>
            <a:r>
              <a:rPr lang="sr-Latn-ME" dirty="0" smtClean="0"/>
              <a:t>   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sr-Latn-ME" dirty="0" smtClean="0"/>
              <a:t>Radni zadatak: Praktično izvedi postupak specijalnog pakovanja nakita i sata.</a:t>
            </a:r>
          </a:p>
          <a:p>
            <a:pPr>
              <a:buNone/>
            </a:pPr>
            <a:r>
              <a:rPr lang="sr-Latn-ME" dirty="0" smtClean="0"/>
              <a:t>Napiši koje ćeš materijale koristiti za pakovanje istih.</a:t>
            </a:r>
          </a:p>
          <a:p>
            <a:pPr>
              <a:buNone/>
            </a:pPr>
            <a:endParaRPr lang="sr-Latn-ME" dirty="0" smtClean="0"/>
          </a:p>
          <a:p>
            <a:pPr>
              <a:buNone/>
            </a:pPr>
            <a:endParaRPr lang="sr-Latn-ME" dirty="0" smtClean="0"/>
          </a:p>
          <a:p>
            <a:pPr>
              <a:buNone/>
            </a:pPr>
            <a:endParaRPr lang="sr-Latn-ME" dirty="0" smtClean="0"/>
          </a:p>
          <a:p>
            <a:pPr>
              <a:buNone/>
            </a:pPr>
            <a:r>
              <a:rPr lang="sr-Latn-ME" dirty="0" smtClean="0"/>
              <a:t>				      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4100" y="597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tabLst/>
              <a:defRPr/>
            </a:pPr>
            <a:r>
              <a:rPr kumimoji="0" lang="sr-Latn-ME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    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" b="1" i="1" u="sng">
                <a:solidFill>
                  <a:srgbClr val="FF0000"/>
                </a:solidFill>
              </a:rPr>
              <a:t>Pitanja za razumijevanje gradiva</a:t>
            </a:r>
            <a:endParaRPr b="1" i="1" u="sng">
              <a:solidFill>
                <a:srgbClr val="FF0000"/>
              </a:solidFill>
            </a:endParaRPr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sr" sz="2000" dirty="0"/>
              <a:t>Definisi </a:t>
            </a:r>
            <a:r>
              <a:rPr lang="sr" sz="2000" dirty="0" smtClean="0"/>
              <a:t>pakovanje</a:t>
            </a:r>
            <a:r>
              <a:rPr lang="sr" sz="2000" dirty="0" smtClean="0"/>
              <a:t>.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sr" sz="2000" dirty="0" smtClean="0"/>
              <a:t>Koja </a:t>
            </a:r>
            <a:r>
              <a:rPr lang="sr" sz="2000" dirty="0"/>
              <a:t>je </a:t>
            </a:r>
            <a:r>
              <a:rPr lang="sr" sz="2000" dirty="0" smtClean="0"/>
              <a:t>svrha pakovanja</a:t>
            </a:r>
            <a:r>
              <a:rPr lang="sr" sz="2000" dirty="0" smtClean="0"/>
              <a:t>.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sr" sz="2000" dirty="0"/>
              <a:t>Objasni </a:t>
            </a:r>
            <a:r>
              <a:rPr lang="sr" sz="2000" dirty="0" smtClean="0"/>
              <a:t>razliku izmedju originalnog i komercijalnog ( maloprodajnog ) pakovanja.</a:t>
            </a:r>
            <a:endParaRPr sz="2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sr" sz="4800">
                <a:solidFill>
                  <a:srgbClr val="FF0000"/>
                </a:solidFill>
              </a:rPr>
              <a:t>Hvala na paznji!</a:t>
            </a:r>
            <a:endParaRPr sz="4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330</Words>
  <PresentationFormat>On-screen Show (16:9)</PresentationFormat>
  <Paragraphs>49</Paragraphs>
  <Slides>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Simple Light</vt:lpstr>
      <vt:lpstr>JU Srednja stručna škola – Rožaje </vt:lpstr>
      <vt:lpstr>Pakovanje robe</vt:lpstr>
      <vt:lpstr>Svrha pakovanja robe</vt:lpstr>
      <vt:lpstr>Vrste pakovanja</vt:lpstr>
      <vt:lpstr>Specijalno pakovanje odredjene vrste robe</vt:lpstr>
      <vt:lpstr>Radni postupak pakovanja</vt:lpstr>
      <vt:lpstr>Slide 7</vt:lpstr>
      <vt:lpstr>Pitanja za razumijevanje gradiva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 Srednja stručna škola – Rožaje</dc:title>
  <dc:creator>KorisniK</dc:creator>
  <cp:lastModifiedBy>KorisniK</cp:lastModifiedBy>
  <cp:revision>8</cp:revision>
  <dcterms:modified xsi:type="dcterms:W3CDTF">2020-03-23T14:42:29Z</dcterms:modified>
</cp:coreProperties>
</file>