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26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1200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81D4-D2C2-4325-9518-1FD285EDAA5F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002B-54BD-4DBE-BA1D-EAC28C61D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223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81D4-D2C2-4325-9518-1FD285EDAA5F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002B-54BD-4DBE-BA1D-EAC28C61D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0400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81D4-D2C2-4325-9518-1FD285EDAA5F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002B-54BD-4DBE-BA1D-EAC28C61D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9673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81D4-D2C2-4325-9518-1FD285EDAA5F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002B-54BD-4DBE-BA1D-EAC28C61D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0191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81D4-D2C2-4325-9518-1FD285EDAA5F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002B-54BD-4DBE-BA1D-EAC28C61D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1003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81D4-D2C2-4325-9518-1FD285EDAA5F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002B-54BD-4DBE-BA1D-EAC28C61D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906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81D4-D2C2-4325-9518-1FD285EDAA5F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002B-54BD-4DBE-BA1D-EAC28C61D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4281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81D4-D2C2-4325-9518-1FD285EDAA5F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002B-54BD-4DBE-BA1D-EAC28C61D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9017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81D4-D2C2-4325-9518-1FD285EDAA5F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002B-54BD-4DBE-BA1D-EAC28C61D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5312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81D4-D2C2-4325-9518-1FD285EDAA5F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002B-54BD-4DBE-BA1D-EAC28C61D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172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81D4-D2C2-4325-9518-1FD285EDAA5F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002B-54BD-4DBE-BA1D-EAC28C61D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8668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tx1"/>
            </a:gs>
            <a:gs pos="29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981D4-D2C2-4325-9518-1FD285EDAA5F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C002B-54BD-4DBE-BA1D-EAC28C61D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7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Transportno</a:t>
            </a:r>
            <a:r>
              <a:rPr lang="en-US" dirty="0" smtClean="0"/>
              <a:t> </a:t>
            </a:r>
            <a:r>
              <a:rPr lang="en-US" dirty="0" err="1" smtClean="0"/>
              <a:t>osiguranje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">
              <a:schemeClr val="tx1"/>
            </a:gs>
            <a:gs pos="23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Latn-RS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Štete i štetni događaji</a:t>
            </a:r>
            <a:r>
              <a:rPr lang="en-US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/>
            </a:r>
            <a:br>
              <a:rPr lang="en-US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/>
              <a:t>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67385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                             Pojam štete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Šteta</a:t>
            </a:r>
            <a:r>
              <a:rPr lang="en-US" dirty="0" smtClean="0"/>
              <a:t> je </a:t>
            </a:r>
            <a:r>
              <a:rPr lang="en-US" dirty="0" err="1" smtClean="0"/>
              <a:t>umanjenje</a:t>
            </a:r>
            <a:r>
              <a:rPr lang="en-US" dirty="0" smtClean="0"/>
              <a:t> </a:t>
            </a:r>
            <a:r>
              <a:rPr lang="en-US" dirty="0" err="1" smtClean="0"/>
              <a:t>nečije</a:t>
            </a:r>
            <a:r>
              <a:rPr lang="en-US" dirty="0" smtClean="0"/>
              <a:t> </a:t>
            </a:r>
            <a:r>
              <a:rPr lang="en-US" dirty="0" err="1" smtClean="0"/>
              <a:t>imovine</a:t>
            </a:r>
            <a:r>
              <a:rPr lang="en-US" dirty="0" smtClean="0"/>
              <a:t> (</a:t>
            </a:r>
            <a:r>
              <a:rPr lang="en-US" dirty="0" err="1" smtClean="0"/>
              <a:t>stvarna</a:t>
            </a:r>
            <a:r>
              <a:rPr lang="en-US" dirty="0" smtClean="0"/>
              <a:t> </a:t>
            </a:r>
            <a:r>
              <a:rPr lang="en-US" dirty="0" err="1" smtClean="0"/>
              <a:t>šteta</a:t>
            </a:r>
            <a:r>
              <a:rPr lang="en-US" dirty="0" smtClean="0"/>
              <a:t> - lat. </a:t>
            </a:r>
            <a:r>
              <a:rPr lang="en-US" dirty="0" err="1" smtClean="0"/>
              <a:t>damnum</a:t>
            </a:r>
            <a:r>
              <a:rPr lang="en-US" dirty="0" smtClean="0"/>
              <a:t> </a:t>
            </a:r>
            <a:r>
              <a:rPr lang="en-US" dirty="0" err="1" smtClean="0"/>
              <a:t>emergens</a:t>
            </a:r>
            <a:r>
              <a:rPr lang="en-US" dirty="0" smtClean="0"/>
              <a:t>)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sprečavanje</a:t>
            </a:r>
            <a:r>
              <a:rPr lang="en-US" dirty="0" smtClean="0"/>
              <a:t> </a:t>
            </a:r>
            <a:r>
              <a:rPr lang="en-US" dirty="0" err="1" smtClean="0"/>
              <a:t>njenog</a:t>
            </a:r>
            <a:r>
              <a:rPr lang="en-US" dirty="0" smtClean="0"/>
              <a:t> </a:t>
            </a:r>
            <a:r>
              <a:rPr lang="en-US" dirty="0" err="1" smtClean="0"/>
              <a:t>povećanja</a:t>
            </a:r>
            <a:r>
              <a:rPr lang="en-US" dirty="0" smtClean="0"/>
              <a:t> (</a:t>
            </a:r>
            <a:r>
              <a:rPr lang="en-US" dirty="0" err="1" smtClean="0"/>
              <a:t>izmakla</a:t>
            </a:r>
            <a:r>
              <a:rPr lang="en-US" dirty="0" smtClean="0"/>
              <a:t> </a:t>
            </a:r>
            <a:r>
              <a:rPr lang="en-US" dirty="0" err="1" smtClean="0"/>
              <a:t>dobit</a:t>
            </a:r>
            <a:r>
              <a:rPr lang="en-US" dirty="0" smtClean="0"/>
              <a:t> - lat. </a:t>
            </a:r>
            <a:r>
              <a:rPr lang="en-US" dirty="0" err="1" smtClean="0"/>
              <a:t>lucrum</a:t>
            </a:r>
            <a:r>
              <a:rPr lang="en-US" dirty="0" smtClean="0"/>
              <a:t> </a:t>
            </a:r>
            <a:r>
              <a:rPr lang="en-US" dirty="0" err="1" smtClean="0"/>
              <a:t>cessans</a:t>
            </a:r>
            <a:r>
              <a:rPr lang="en-US" dirty="0" smtClean="0"/>
              <a:t>),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nanošenje</a:t>
            </a:r>
            <a:r>
              <a:rPr lang="en-US" dirty="0" smtClean="0"/>
              <a:t> </a:t>
            </a:r>
            <a:r>
              <a:rPr lang="en-US" dirty="0" err="1" smtClean="0"/>
              <a:t>fizičkog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psihičkog</a:t>
            </a:r>
            <a:r>
              <a:rPr lang="en-US" dirty="0" smtClean="0"/>
              <a:t> bola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straha</a:t>
            </a:r>
            <a:r>
              <a:rPr lang="en-US" dirty="0" smtClean="0"/>
              <a:t> </a:t>
            </a:r>
            <a:r>
              <a:rPr lang="en-US" dirty="0" err="1" smtClean="0"/>
              <a:t>drugom</a:t>
            </a:r>
            <a:r>
              <a:rPr lang="en-US" dirty="0" smtClean="0"/>
              <a:t> </a:t>
            </a:r>
            <a:r>
              <a:rPr lang="en-US" dirty="0" err="1" smtClean="0"/>
              <a:t>licu</a:t>
            </a:r>
            <a:r>
              <a:rPr lang="en-US" dirty="0" smtClean="0"/>
              <a:t> (</a:t>
            </a:r>
            <a:r>
              <a:rPr lang="en-US" dirty="0" err="1" smtClean="0"/>
              <a:t>nematerijalna</a:t>
            </a:r>
            <a:r>
              <a:rPr lang="en-US" dirty="0" smtClean="0"/>
              <a:t> </a:t>
            </a:r>
            <a:r>
              <a:rPr lang="en-US" dirty="0" err="1" smtClean="0"/>
              <a:t>šteta</a:t>
            </a:r>
            <a:r>
              <a:rPr lang="en-US" dirty="0" smtClean="0"/>
              <a:t>).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9480" y="3368040"/>
            <a:ext cx="5273039" cy="26565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78320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           </a:t>
            </a:r>
            <a:r>
              <a:rPr lang="sr-Latn-RS" b="1" dirty="0" smtClean="0"/>
              <a:t> </a:t>
            </a:r>
            <a:r>
              <a:rPr lang="en-US" b="1" dirty="0" smtClean="0"/>
              <a:t>     </a:t>
            </a:r>
            <a:r>
              <a:rPr lang="en-US" b="1" dirty="0" err="1" smtClean="0"/>
              <a:t>Vrste</a:t>
            </a:r>
            <a:r>
              <a:rPr lang="en-US" b="1" dirty="0" smtClean="0"/>
              <a:t> </a:t>
            </a:r>
            <a:r>
              <a:rPr lang="sr-Latn-RS" b="1" dirty="0" smtClean="0"/>
              <a:t>šteta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dirty="0" smtClean="0"/>
              <a:t>Vrste šteta su</a:t>
            </a:r>
            <a:r>
              <a:rPr lang="en-US" dirty="0" smtClean="0"/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r-Latn-R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Materijalna</a:t>
            </a:r>
            <a:r>
              <a:rPr lang="sr-Latn-RS" dirty="0" smtClean="0"/>
              <a:t> </a:t>
            </a:r>
            <a:r>
              <a:rPr lang="en-US" dirty="0" smtClean="0"/>
              <a:t>-</a:t>
            </a:r>
            <a:r>
              <a:rPr lang="sr-Latn-RS" dirty="0" smtClean="0"/>
              <a:t> </a:t>
            </a:r>
            <a:r>
              <a:rPr lang="en-US" dirty="0" err="1" smtClean="0"/>
              <a:t>nastaje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imovinskim</a:t>
            </a:r>
            <a:r>
              <a:rPr lang="en-US" dirty="0" smtClean="0"/>
              <a:t> </a:t>
            </a:r>
            <a:r>
              <a:rPr lang="en-US" dirty="0" err="1" smtClean="0"/>
              <a:t>dobrima</a:t>
            </a:r>
            <a:r>
              <a:rPr lang="en-US" dirty="0" smtClean="0"/>
              <a:t>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r-Latn-R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Nematerijalna</a:t>
            </a:r>
            <a:r>
              <a:rPr lang="sr-Latn-RS" dirty="0" smtClean="0"/>
              <a:t> </a:t>
            </a:r>
            <a:r>
              <a:rPr lang="en-US" dirty="0" smtClean="0"/>
              <a:t>-</a:t>
            </a:r>
            <a:r>
              <a:rPr lang="sr-Latn-RS" dirty="0" smtClean="0"/>
              <a:t> </a:t>
            </a:r>
            <a:r>
              <a:rPr lang="en-US" dirty="0" err="1" smtClean="0"/>
              <a:t>nastaje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neimovinskim</a:t>
            </a:r>
            <a:r>
              <a:rPr lang="en-US" dirty="0" smtClean="0"/>
              <a:t> </a:t>
            </a:r>
            <a:r>
              <a:rPr lang="en-US" dirty="0" err="1" smtClean="0"/>
              <a:t>dobrima</a:t>
            </a:r>
            <a:r>
              <a:rPr lang="en-US" dirty="0" smtClean="0"/>
              <a:t>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r-Latn-R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Stvarna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sr-Latn-RS" dirty="0" smtClean="0">
                <a:solidFill>
                  <a:srgbClr val="FF0000"/>
                </a:solidFill>
              </a:rPr>
              <a:t>šteta </a:t>
            </a:r>
            <a:r>
              <a:rPr lang="sr-Latn-RS" dirty="0" smtClean="0"/>
              <a:t>– predstavlja umanjenje postojeće imovine i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r-Latn-RS" dirty="0" smtClean="0">
                <a:solidFill>
                  <a:srgbClr val="FF0000"/>
                </a:solidFill>
              </a:rPr>
              <a:t> Neposredna šteta </a:t>
            </a:r>
            <a:r>
              <a:rPr lang="sr-Latn-RS" dirty="0" smtClean="0"/>
              <a:t>– direktna posledica štetne radnje.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3967" y="4395788"/>
            <a:ext cx="3475673" cy="19161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13345" y="213360"/>
            <a:ext cx="4219575" cy="2148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41794" y="4424362"/>
            <a:ext cx="4261485" cy="1887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833916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                         </a:t>
            </a:r>
            <a:r>
              <a:rPr lang="sr-Latn-RS" b="1" dirty="0" smtClean="0"/>
              <a:t>Materijalna šteta   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rgbClr val="0070C0"/>
                </a:solidFill>
              </a:rPr>
              <a:t>Materijalna</a:t>
            </a:r>
            <a:r>
              <a:rPr lang="en-US" dirty="0" smtClean="0">
                <a:solidFill>
                  <a:srgbClr val="0070C0"/>
                </a:solidFill>
              </a:rPr>
              <a:t> (</a:t>
            </a:r>
            <a:r>
              <a:rPr lang="en-US" dirty="0" err="1" smtClean="0">
                <a:solidFill>
                  <a:srgbClr val="0070C0"/>
                </a:solidFill>
              </a:rPr>
              <a:t>imovinska</a:t>
            </a:r>
            <a:r>
              <a:rPr lang="en-US" dirty="0" smtClean="0">
                <a:solidFill>
                  <a:srgbClr val="0070C0"/>
                </a:solidFill>
              </a:rPr>
              <a:t>) </a:t>
            </a:r>
            <a:r>
              <a:rPr lang="en-US" dirty="0" err="1" smtClean="0">
                <a:solidFill>
                  <a:srgbClr val="0070C0"/>
                </a:solidFill>
              </a:rPr>
              <a:t>šteta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se </a:t>
            </a:r>
            <a:r>
              <a:rPr lang="en-US" dirty="0" err="1" smtClean="0"/>
              <a:t>sastoji</a:t>
            </a:r>
            <a:r>
              <a:rPr lang="en-US" dirty="0" smtClean="0"/>
              <a:t> u </a:t>
            </a:r>
            <a:r>
              <a:rPr lang="en-US" dirty="0" err="1" smtClean="0"/>
              <a:t>uništenju</a:t>
            </a:r>
            <a:r>
              <a:rPr lang="en-US" dirty="0" smtClean="0"/>
              <a:t> </a:t>
            </a:r>
            <a:r>
              <a:rPr lang="en-US" dirty="0" err="1" smtClean="0"/>
              <a:t>neke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, </a:t>
            </a:r>
            <a:r>
              <a:rPr lang="en-US" dirty="0" err="1" smtClean="0"/>
              <a:t>ili</a:t>
            </a:r>
            <a:r>
              <a:rPr lang="en-US" dirty="0" smtClean="0"/>
              <a:t> u </a:t>
            </a:r>
            <a:r>
              <a:rPr lang="en-US" dirty="0" err="1" smtClean="0"/>
              <a:t>manjoj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većoj</a:t>
            </a:r>
            <a:r>
              <a:rPr lang="en-US" dirty="0" smtClean="0"/>
              <a:t> </a:t>
            </a:r>
            <a:r>
              <a:rPr lang="en-US" dirty="0" err="1" smtClean="0"/>
              <a:t>povredi</a:t>
            </a:r>
            <a:r>
              <a:rPr lang="en-US" dirty="0" smtClean="0"/>
              <a:t>, </a:t>
            </a:r>
            <a:r>
              <a:rPr lang="en-US" dirty="0" err="1" smtClean="0"/>
              <a:t>onemogućavanju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otežanju</a:t>
            </a:r>
            <a:r>
              <a:rPr lang="en-US" dirty="0" smtClean="0"/>
              <a:t> </a:t>
            </a:r>
            <a:r>
              <a:rPr lang="en-US" dirty="0" err="1" smtClean="0"/>
              <a:t>upotrebe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, </a:t>
            </a:r>
            <a:r>
              <a:rPr lang="en-US" dirty="0" err="1" smtClean="0"/>
              <a:t>ili</a:t>
            </a:r>
            <a:r>
              <a:rPr lang="en-US" dirty="0" smtClean="0"/>
              <a:t> u </a:t>
            </a:r>
            <a:r>
              <a:rPr lang="en-US" dirty="0" err="1" smtClean="0"/>
              <a:t>nekoj</a:t>
            </a:r>
            <a:r>
              <a:rPr lang="en-US" dirty="0" smtClean="0"/>
              <a:t> </a:t>
            </a:r>
            <a:r>
              <a:rPr lang="en-US" dirty="0" err="1" smtClean="0"/>
              <a:t>smetnji</a:t>
            </a:r>
            <a:r>
              <a:rPr lang="en-US" dirty="0" smtClean="0"/>
              <a:t>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 smtClean="0"/>
              <a:t>čijeg</a:t>
            </a:r>
            <a:r>
              <a:rPr lang="en-US" dirty="0" smtClean="0"/>
              <a:t> </a:t>
            </a:r>
            <a:r>
              <a:rPr lang="en-US" dirty="0" err="1" smtClean="0"/>
              <a:t>uklanjanja</a:t>
            </a:r>
            <a:r>
              <a:rPr lang="en-US" dirty="0" smtClean="0"/>
              <a:t> je </a:t>
            </a:r>
            <a:r>
              <a:rPr lang="en-US" dirty="0" err="1" smtClean="0"/>
              <a:t>potrebno</a:t>
            </a:r>
            <a:r>
              <a:rPr lang="en-US" dirty="0" smtClean="0"/>
              <a:t> </a:t>
            </a:r>
            <a:r>
              <a:rPr lang="en-US" dirty="0" err="1" smtClean="0"/>
              <a:t>napraviti</a:t>
            </a:r>
            <a:r>
              <a:rPr lang="en-US" dirty="0" smtClean="0"/>
              <a:t> </a:t>
            </a:r>
            <a:r>
              <a:rPr lang="en-US" dirty="0" err="1" smtClean="0"/>
              <a:t>troškove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inače</a:t>
            </a:r>
            <a:r>
              <a:rPr lang="en-US" dirty="0" smtClean="0"/>
              <a:t> ne bi </a:t>
            </a:r>
            <a:r>
              <a:rPr lang="en-US" dirty="0" err="1" smtClean="0"/>
              <a:t>bili</a:t>
            </a:r>
            <a:r>
              <a:rPr lang="en-US" dirty="0" smtClean="0"/>
              <a:t> </a:t>
            </a:r>
            <a:r>
              <a:rPr lang="en-US" dirty="0" err="1" smtClean="0"/>
              <a:t>napravljeni</a:t>
            </a:r>
            <a:r>
              <a:rPr lang="en-US" dirty="0" smtClean="0"/>
              <a:t>. U </a:t>
            </a:r>
            <a:r>
              <a:rPr lang="en-US" dirty="0" err="1" smtClean="0"/>
              <a:t>pitanju</a:t>
            </a:r>
            <a:r>
              <a:rPr lang="en-US" dirty="0" smtClean="0"/>
              <a:t> je </a:t>
            </a:r>
            <a:r>
              <a:rPr lang="en-US" dirty="0" err="1" smtClean="0"/>
              <a:t>povreda</a:t>
            </a:r>
            <a:r>
              <a:rPr lang="en-US" dirty="0" smtClean="0"/>
              <a:t> </a:t>
            </a:r>
            <a:r>
              <a:rPr lang="en-US" dirty="0" err="1" smtClean="0"/>
              <a:t>nekog</a:t>
            </a:r>
            <a:r>
              <a:rPr lang="en-US" dirty="0" smtClean="0"/>
              <a:t> </a:t>
            </a:r>
            <a:r>
              <a:rPr lang="en-US" dirty="0" err="1" smtClean="0"/>
              <a:t>imovinskog</a:t>
            </a:r>
            <a:r>
              <a:rPr lang="en-US" dirty="0" smtClean="0"/>
              <a:t> </a:t>
            </a:r>
            <a:r>
              <a:rPr lang="en-US" dirty="0" err="1" smtClean="0"/>
              <a:t>interesa</a:t>
            </a:r>
            <a:r>
              <a:rPr lang="en-US" dirty="0" smtClean="0"/>
              <a:t>. </a:t>
            </a:r>
            <a:r>
              <a:rPr lang="en-US" dirty="0" err="1" smtClean="0"/>
              <a:t>Štetnik</a:t>
            </a:r>
            <a:r>
              <a:rPr lang="en-US" dirty="0" smtClean="0"/>
              <a:t> je </a:t>
            </a:r>
            <a:r>
              <a:rPr lang="en-US" dirty="0" err="1" smtClean="0"/>
              <a:t>dužan</a:t>
            </a:r>
            <a:r>
              <a:rPr lang="en-US" dirty="0" smtClean="0"/>
              <a:t> da </a:t>
            </a:r>
            <a:r>
              <a:rPr lang="en-US" dirty="0" err="1" smtClean="0"/>
              <a:t>oštećenom</a:t>
            </a:r>
            <a:r>
              <a:rPr lang="en-US" dirty="0" smtClean="0"/>
              <a:t> </a:t>
            </a:r>
            <a:r>
              <a:rPr lang="en-US" dirty="0" err="1" smtClean="0"/>
              <a:t>naknadi</a:t>
            </a:r>
            <a:r>
              <a:rPr lang="en-US" dirty="0" smtClean="0"/>
              <a:t> </a:t>
            </a:r>
            <a:r>
              <a:rPr lang="en-US" dirty="0" err="1" smtClean="0"/>
              <a:t>onaj</a:t>
            </a:r>
            <a:r>
              <a:rPr lang="en-US" dirty="0" smtClean="0"/>
              <a:t> </a:t>
            </a:r>
            <a:r>
              <a:rPr lang="en-US" dirty="0" err="1" smtClean="0"/>
              <a:t>interes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bi </a:t>
            </a:r>
            <a:r>
              <a:rPr lang="en-US" dirty="0" err="1" smtClean="0"/>
              <a:t>ovaj</a:t>
            </a:r>
            <a:r>
              <a:rPr lang="en-US" dirty="0" smtClean="0"/>
              <a:t> </a:t>
            </a:r>
            <a:r>
              <a:rPr lang="en-US" dirty="0" err="1" smtClean="0"/>
              <a:t>imao</a:t>
            </a:r>
            <a:r>
              <a:rPr lang="en-US" dirty="0" smtClean="0"/>
              <a:t> da se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desio</a:t>
            </a:r>
            <a:r>
              <a:rPr lang="en-US" dirty="0" smtClean="0"/>
              <a:t> </a:t>
            </a:r>
            <a:r>
              <a:rPr lang="en-US" dirty="0" err="1" smtClean="0"/>
              <a:t>štetni</a:t>
            </a:r>
            <a:r>
              <a:rPr lang="en-US" dirty="0" smtClean="0"/>
              <a:t> </a:t>
            </a:r>
            <a:r>
              <a:rPr lang="en-US" dirty="0" err="1" smtClean="0"/>
              <a:t>događaj</a:t>
            </a:r>
            <a:r>
              <a:rPr lang="en-US" dirty="0" smtClean="0"/>
              <a:t>.</a:t>
            </a:r>
            <a:r>
              <a:rPr lang="sr-Latn-RS" dirty="0" smtClean="0"/>
              <a:t>Postoje 2 vrste</a:t>
            </a:r>
            <a:r>
              <a:rPr lang="en-US" dirty="0" smtClean="0"/>
              <a:t>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solidFill>
                  <a:srgbClr val="0070C0"/>
                </a:solidFill>
              </a:rPr>
              <a:t>Stvarna</a:t>
            </a:r>
            <a:r>
              <a:rPr lang="sr-Latn-RS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(</a:t>
            </a:r>
            <a:r>
              <a:rPr lang="en-US" dirty="0" err="1" smtClean="0">
                <a:solidFill>
                  <a:srgbClr val="0070C0"/>
                </a:solidFill>
              </a:rPr>
              <a:t>ob</a:t>
            </a:r>
            <a:r>
              <a:rPr lang="sr-Latn-RS" dirty="0" smtClean="0">
                <a:solidFill>
                  <a:srgbClr val="0070C0"/>
                </a:solidFill>
              </a:rPr>
              <a:t>ična šteta) i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solidFill>
                  <a:srgbClr val="0070C0"/>
                </a:solidFill>
              </a:rPr>
              <a:t>Izgubljena dobit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60720" y="4282440"/>
            <a:ext cx="4632960" cy="21513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7336833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                        </a:t>
            </a:r>
            <a:r>
              <a:rPr lang="sr-Latn-RS" b="1" dirty="0" smtClean="0"/>
              <a:t>Nematerijalna šteta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Nematerijalna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(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neimovinska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šteta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smtClean="0"/>
              <a:t>se </a:t>
            </a:r>
            <a:r>
              <a:rPr lang="en-US" dirty="0" err="1" smtClean="0"/>
              <a:t>razlikuje</a:t>
            </a:r>
            <a:r>
              <a:rPr lang="en-US" dirty="0" smtClean="0"/>
              <a:t> od </a:t>
            </a:r>
            <a:r>
              <a:rPr lang="en-US" dirty="0" err="1" smtClean="0"/>
              <a:t>materijalne</a:t>
            </a:r>
            <a:r>
              <a:rPr lang="en-US" dirty="0" smtClean="0"/>
              <a:t> </a:t>
            </a:r>
            <a:r>
              <a:rPr lang="en-US" dirty="0" err="1" smtClean="0"/>
              <a:t>štete</a:t>
            </a:r>
            <a:r>
              <a:rPr lang="en-US" dirty="0" smtClean="0"/>
              <a:t> </a:t>
            </a:r>
            <a:r>
              <a:rPr lang="en-US" dirty="0" err="1" smtClean="0"/>
              <a:t>jer</a:t>
            </a:r>
            <a:r>
              <a:rPr lang="en-US" dirty="0" smtClean="0"/>
              <a:t> ne </a:t>
            </a:r>
            <a:r>
              <a:rPr lang="en-US" dirty="0" err="1" smtClean="0"/>
              <a:t>predstavlja</a:t>
            </a:r>
            <a:r>
              <a:rPr lang="en-US" dirty="0" smtClean="0"/>
              <a:t> </a:t>
            </a:r>
            <a:r>
              <a:rPr lang="en-US" dirty="0" err="1" smtClean="0"/>
              <a:t>imovinski</a:t>
            </a:r>
            <a:r>
              <a:rPr lang="en-US" dirty="0" smtClean="0"/>
              <a:t> </a:t>
            </a:r>
            <a:r>
              <a:rPr lang="en-US" dirty="0" err="1" smtClean="0"/>
              <a:t>gubitak</a:t>
            </a:r>
            <a:r>
              <a:rPr lang="en-US" dirty="0" smtClean="0"/>
              <a:t>. U </a:t>
            </a:r>
            <a:r>
              <a:rPr lang="en-US" dirty="0" err="1" smtClean="0"/>
              <a:t>nekim</a:t>
            </a:r>
            <a:r>
              <a:rPr lang="en-US" dirty="0" smtClean="0"/>
              <a:t> </a:t>
            </a:r>
            <a:r>
              <a:rPr lang="en-US" dirty="0" err="1" smtClean="0"/>
              <a:t>pravnim</a:t>
            </a:r>
            <a:r>
              <a:rPr lang="en-US" dirty="0" smtClean="0"/>
              <a:t> </a:t>
            </a:r>
            <a:r>
              <a:rPr lang="en-US" dirty="0" err="1" smtClean="0"/>
              <a:t>sistemima</a:t>
            </a:r>
            <a:r>
              <a:rPr lang="en-US" dirty="0" smtClean="0"/>
              <a:t> </a:t>
            </a:r>
            <a:r>
              <a:rPr lang="en-US" dirty="0" err="1" smtClean="0"/>
              <a:t>ona</a:t>
            </a:r>
            <a:r>
              <a:rPr lang="en-US" dirty="0" smtClean="0"/>
              <a:t> se </a:t>
            </a:r>
            <a:r>
              <a:rPr lang="en-US" dirty="0" err="1" smtClean="0"/>
              <a:t>i</a:t>
            </a:r>
            <a:r>
              <a:rPr lang="en-US" dirty="0" smtClean="0"/>
              <a:t> ne </a:t>
            </a:r>
            <a:r>
              <a:rPr lang="en-US" dirty="0" err="1" smtClean="0"/>
              <a:t>naziva</a:t>
            </a:r>
            <a:r>
              <a:rPr lang="en-US" dirty="0" smtClean="0"/>
              <a:t> </a:t>
            </a:r>
            <a:r>
              <a:rPr lang="en-US" dirty="0" err="1" smtClean="0"/>
              <a:t>štetom</a:t>
            </a:r>
            <a:r>
              <a:rPr lang="en-US" dirty="0" smtClean="0"/>
              <a:t>. </a:t>
            </a:r>
            <a:r>
              <a:rPr lang="en-US" dirty="0" err="1" smtClean="0"/>
              <a:t>Nastaje</a:t>
            </a:r>
            <a:r>
              <a:rPr lang="en-US" dirty="0" smtClean="0"/>
              <a:t> </a:t>
            </a:r>
            <a:r>
              <a:rPr lang="en-US" dirty="0" err="1" smtClean="0"/>
              <a:t>usljed</a:t>
            </a:r>
            <a:r>
              <a:rPr lang="en-US" dirty="0" smtClean="0"/>
              <a:t> </a:t>
            </a:r>
            <a:r>
              <a:rPr lang="en-US" dirty="0" err="1" smtClean="0"/>
              <a:t>pretrpljenih</a:t>
            </a:r>
            <a:r>
              <a:rPr lang="en-US" dirty="0" smtClean="0"/>
              <a:t> </a:t>
            </a:r>
            <a:r>
              <a:rPr lang="en-US" dirty="0" err="1" smtClean="0"/>
              <a:t>duševnih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fizičkih</a:t>
            </a:r>
            <a:r>
              <a:rPr lang="en-US" dirty="0" smtClean="0"/>
              <a:t> </a:t>
            </a:r>
            <a:r>
              <a:rPr lang="en-US" dirty="0" err="1" smtClean="0"/>
              <a:t>bolova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straha</a:t>
            </a:r>
            <a:r>
              <a:rPr lang="en-US" dirty="0" smtClean="0"/>
              <a:t>.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pretrpljene</a:t>
            </a:r>
            <a:r>
              <a:rPr lang="en-US" dirty="0" smtClean="0"/>
              <a:t> </a:t>
            </a:r>
            <a:r>
              <a:rPr lang="en-US" dirty="0" err="1" smtClean="0"/>
              <a:t>fizičke</a:t>
            </a:r>
            <a:r>
              <a:rPr lang="en-US" dirty="0" smtClean="0"/>
              <a:t> </a:t>
            </a:r>
            <a:r>
              <a:rPr lang="en-US" dirty="0" err="1" smtClean="0"/>
              <a:t>bolove</a:t>
            </a:r>
            <a:r>
              <a:rPr lang="en-US" dirty="0" smtClean="0"/>
              <a:t>, </a:t>
            </a:r>
            <a:r>
              <a:rPr lang="en-US" dirty="0" err="1" smtClean="0"/>
              <a:t>pretrpljeni</a:t>
            </a:r>
            <a:r>
              <a:rPr lang="en-US" dirty="0" smtClean="0"/>
              <a:t> </a:t>
            </a:r>
            <a:r>
              <a:rPr lang="en-US" dirty="0" err="1" smtClean="0"/>
              <a:t>strah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pretrpljene</a:t>
            </a:r>
            <a:r>
              <a:rPr lang="en-US" dirty="0" smtClean="0"/>
              <a:t> </a:t>
            </a:r>
            <a:r>
              <a:rPr lang="en-US" dirty="0" err="1" smtClean="0"/>
              <a:t>duševne</a:t>
            </a:r>
            <a:r>
              <a:rPr lang="en-US" dirty="0" smtClean="0"/>
              <a:t> </a:t>
            </a:r>
            <a:r>
              <a:rPr lang="en-US" dirty="0" err="1" smtClean="0"/>
              <a:t>bolove</a:t>
            </a:r>
            <a:r>
              <a:rPr lang="sr-Latn-RS" dirty="0" smtClean="0"/>
              <a:t>,</a:t>
            </a:r>
            <a:r>
              <a:rPr lang="en-US" dirty="0" err="1" smtClean="0"/>
              <a:t>sud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dosuditi</a:t>
            </a:r>
            <a:r>
              <a:rPr lang="en-US" dirty="0" smtClean="0"/>
              <a:t> </a:t>
            </a:r>
            <a:r>
              <a:rPr lang="en-US" dirty="0" err="1" smtClean="0"/>
              <a:t>naknadu</a:t>
            </a:r>
            <a:r>
              <a:rPr lang="en-US" dirty="0" smtClean="0"/>
              <a:t> </a:t>
            </a:r>
            <a:r>
              <a:rPr lang="en-US" dirty="0" err="1" smtClean="0"/>
              <a:t>nematerijalne</a:t>
            </a:r>
            <a:r>
              <a:rPr lang="en-US" dirty="0" smtClean="0"/>
              <a:t> </a:t>
            </a:r>
            <a:r>
              <a:rPr lang="en-US" dirty="0" err="1" smtClean="0"/>
              <a:t>štete</a:t>
            </a:r>
            <a:r>
              <a:rPr lang="sr-Latn-RS" dirty="0" smtClean="0"/>
              <a:t> u sledećim slučajevima</a:t>
            </a:r>
            <a:r>
              <a:rPr lang="en-US" dirty="0" smtClean="0"/>
              <a:t>:</a:t>
            </a:r>
            <a:endParaRPr lang="sr-Latn-RS" dirty="0" smtClean="0"/>
          </a:p>
          <a:p>
            <a:pPr marL="514350" indent="-514350">
              <a:buFont typeface="+mj-lt"/>
              <a:buAutoNum type="arabicParenR"/>
            </a:pPr>
            <a:r>
              <a:rPr lang="sr-Latn-RS" dirty="0" smtClean="0"/>
              <a:t>Pretrpljeni i budući fizički bolovi;</a:t>
            </a:r>
          </a:p>
          <a:p>
            <a:pPr marL="514350" indent="-514350">
              <a:buFont typeface="+mj-lt"/>
              <a:buAutoNum type="arabicParenR"/>
            </a:pPr>
            <a:r>
              <a:rPr lang="sr-Latn-RS" dirty="0" smtClean="0"/>
              <a:t>Pretrpljeni i budući strah;</a:t>
            </a:r>
          </a:p>
          <a:p>
            <a:pPr marL="514350" indent="-514350">
              <a:buFont typeface="+mj-lt"/>
              <a:buAutoNum type="arabicParenR"/>
            </a:pPr>
            <a:r>
              <a:rPr lang="sr-Latn-RS" dirty="0" smtClean="0"/>
              <a:t>Pretrpljeni i budući duševni bolovi zbog umanjenja životnih aktivnosti.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xmlns="" val="1655838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                      </a:t>
            </a:r>
            <a:r>
              <a:rPr lang="en-US" b="1" dirty="0" err="1" smtClean="0"/>
              <a:t>Odgovornost</a:t>
            </a:r>
            <a:r>
              <a:rPr lang="en-US" b="1" dirty="0" smtClean="0"/>
              <a:t> </a:t>
            </a:r>
            <a:r>
              <a:rPr lang="en-US" b="1" dirty="0" err="1" smtClean="0"/>
              <a:t>za</a:t>
            </a:r>
            <a:r>
              <a:rPr lang="en-US" b="1" dirty="0" smtClean="0"/>
              <a:t> </a:t>
            </a:r>
            <a:r>
              <a:rPr lang="en-US" b="1" dirty="0" err="1" smtClean="0"/>
              <a:t>štetu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85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Pored </a:t>
            </a:r>
            <a:r>
              <a:rPr lang="en-US" dirty="0" err="1" smtClean="0"/>
              <a:t>odgovornosti</a:t>
            </a:r>
            <a:r>
              <a:rPr lang="en-US" dirty="0" smtClean="0"/>
              <a:t>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FF00"/>
                </a:solidFill>
              </a:rPr>
              <a:t>krivice</a:t>
            </a:r>
            <a:r>
              <a:rPr lang="en-US" dirty="0" smtClean="0"/>
              <a:t>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glavnog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najčešćeg</a:t>
            </a:r>
            <a:r>
              <a:rPr lang="en-US" dirty="0" smtClean="0"/>
              <a:t> </a:t>
            </a:r>
            <a:r>
              <a:rPr lang="en-US" dirty="0" err="1" smtClean="0"/>
              <a:t>osnova</a:t>
            </a:r>
            <a:r>
              <a:rPr lang="en-US" dirty="0" smtClean="0"/>
              <a:t> </a:t>
            </a:r>
            <a:r>
              <a:rPr lang="en-US" dirty="0" err="1" smtClean="0"/>
              <a:t>odgovornosti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štetu</a:t>
            </a:r>
            <a:r>
              <a:rPr lang="en-US" dirty="0" smtClean="0"/>
              <a:t>, </a:t>
            </a:r>
            <a:r>
              <a:rPr lang="en-US" dirty="0" err="1" smtClean="0"/>
              <a:t>postoje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drugi</a:t>
            </a:r>
            <a:r>
              <a:rPr lang="en-US" dirty="0" smtClean="0"/>
              <a:t> </a:t>
            </a:r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odgovornosti</a:t>
            </a:r>
            <a:r>
              <a:rPr lang="en-US" dirty="0" smtClean="0"/>
              <a:t>: </a:t>
            </a:r>
            <a:r>
              <a:rPr lang="en-US" dirty="0" err="1" smtClean="0"/>
              <a:t>odgovornost</a:t>
            </a:r>
            <a:r>
              <a:rPr lang="en-US" dirty="0" smtClean="0"/>
              <a:t>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 smtClean="0"/>
              <a:t>stvorenog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kontrolisanog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FF00"/>
                </a:solidFill>
              </a:rPr>
              <a:t>rizika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odgovornost</a:t>
            </a:r>
            <a:r>
              <a:rPr lang="en-US" dirty="0" smtClean="0"/>
              <a:t>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FF00"/>
                </a:solidFill>
              </a:rPr>
              <a:t>pravičnosti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n-US" b="1" dirty="0" err="1" smtClean="0"/>
              <a:t>Osnovno</a:t>
            </a:r>
            <a:r>
              <a:rPr lang="en-US" b="1" dirty="0" smtClean="0"/>
              <a:t> je </a:t>
            </a:r>
            <a:r>
              <a:rPr lang="en-US" b="1" dirty="0" err="1" smtClean="0"/>
              <a:t>zakonsko</a:t>
            </a:r>
            <a:r>
              <a:rPr lang="en-US" b="1" dirty="0" smtClean="0"/>
              <a:t> </a:t>
            </a:r>
            <a:r>
              <a:rPr lang="en-US" b="1" dirty="0" err="1" smtClean="0"/>
              <a:t>pravilo</a:t>
            </a:r>
            <a:r>
              <a:rPr lang="en-US" b="1" dirty="0" smtClean="0"/>
              <a:t> da </a:t>
            </a:r>
            <a:r>
              <a:rPr lang="en-US" b="1" dirty="0" err="1" smtClean="0"/>
              <a:t>ko</a:t>
            </a:r>
            <a:r>
              <a:rPr lang="en-US" b="1" dirty="0" smtClean="0"/>
              <a:t> </a:t>
            </a:r>
            <a:r>
              <a:rPr lang="en-US" b="1" dirty="0" err="1" smtClean="0"/>
              <a:t>drugome</a:t>
            </a:r>
            <a:r>
              <a:rPr lang="en-US" b="1" dirty="0" smtClean="0"/>
              <a:t> </a:t>
            </a:r>
            <a:r>
              <a:rPr lang="en-US" b="1" dirty="0" err="1" smtClean="0"/>
              <a:t>prouzrokuje</a:t>
            </a:r>
            <a:r>
              <a:rPr lang="en-US" b="1" dirty="0" smtClean="0"/>
              <a:t> </a:t>
            </a:r>
            <a:r>
              <a:rPr lang="en-US" b="1" dirty="0" err="1" smtClean="0"/>
              <a:t>štetu</a:t>
            </a:r>
            <a:r>
              <a:rPr lang="en-US" b="1" dirty="0" smtClean="0"/>
              <a:t>, </a:t>
            </a:r>
            <a:r>
              <a:rPr lang="en-US" b="1" dirty="0" err="1" smtClean="0"/>
              <a:t>dužan</a:t>
            </a:r>
            <a:r>
              <a:rPr lang="en-US" b="1" dirty="0" smtClean="0"/>
              <a:t> je </a:t>
            </a:r>
            <a:r>
              <a:rPr lang="en-US" b="1" dirty="0" err="1" smtClean="0"/>
              <a:t>naknaditi</a:t>
            </a:r>
            <a:r>
              <a:rPr lang="en-US" b="1" dirty="0" smtClean="0"/>
              <a:t> je, </a:t>
            </a:r>
            <a:r>
              <a:rPr lang="en-US" b="1" dirty="0" err="1" smtClean="0"/>
              <a:t>ako</a:t>
            </a:r>
            <a:r>
              <a:rPr lang="en-US" b="1" dirty="0" smtClean="0"/>
              <a:t> ne </a:t>
            </a:r>
            <a:r>
              <a:rPr lang="en-US" b="1" dirty="0" err="1" smtClean="0"/>
              <a:t>dokaže</a:t>
            </a:r>
            <a:r>
              <a:rPr lang="en-US" b="1" dirty="0" smtClean="0"/>
              <a:t> da je </a:t>
            </a:r>
            <a:r>
              <a:rPr lang="en-US" b="1" dirty="0" err="1" smtClean="0"/>
              <a:t>šteta</a:t>
            </a:r>
            <a:r>
              <a:rPr lang="en-US" b="1" dirty="0" smtClean="0"/>
              <a:t> </a:t>
            </a:r>
            <a:r>
              <a:rPr lang="en-US" b="1" dirty="0" err="1" smtClean="0"/>
              <a:t>nastala</a:t>
            </a:r>
            <a:r>
              <a:rPr lang="en-US" b="1" dirty="0" smtClean="0"/>
              <a:t> </a:t>
            </a:r>
            <a:r>
              <a:rPr lang="en-US" b="1" dirty="0" err="1" smtClean="0"/>
              <a:t>bez</a:t>
            </a:r>
            <a:r>
              <a:rPr lang="en-US" b="1" dirty="0" smtClean="0"/>
              <a:t> </a:t>
            </a:r>
            <a:r>
              <a:rPr lang="en-US" b="1" dirty="0" err="1" smtClean="0"/>
              <a:t>njegove</a:t>
            </a:r>
            <a:r>
              <a:rPr lang="en-US" b="1" dirty="0" smtClean="0"/>
              <a:t> </a:t>
            </a:r>
            <a:r>
              <a:rPr lang="en-US" b="1" dirty="0" err="1" smtClean="0"/>
              <a:t>krivice</a:t>
            </a:r>
            <a:r>
              <a:rPr lang="en-US" b="1" dirty="0" smtClean="0"/>
              <a:t>.</a:t>
            </a:r>
            <a:endParaRPr lang="sr-Latn-RS" b="1" dirty="0" smtClean="0"/>
          </a:p>
          <a:p>
            <a:pPr marL="0" indent="0">
              <a:buNone/>
            </a:pPr>
            <a:endParaRPr lang="sr-Latn-RS" b="1" dirty="0"/>
          </a:p>
          <a:p>
            <a:pPr marL="0" indent="0">
              <a:buNone/>
            </a:pPr>
            <a:endParaRPr lang="sr-Latn-RS" b="1" dirty="0" smtClean="0"/>
          </a:p>
          <a:p>
            <a:pPr marL="0" indent="0">
              <a:buNone/>
            </a:pPr>
            <a:endParaRPr lang="sr-Latn-RS" b="1" dirty="0"/>
          </a:p>
          <a:p>
            <a:pPr marL="0" indent="0">
              <a:buNone/>
            </a:pPr>
            <a:endParaRPr lang="sr-Latn-RS" b="1" dirty="0" smtClean="0"/>
          </a:p>
          <a:p>
            <a:pPr marL="0" indent="0">
              <a:buNone/>
            </a:pPr>
            <a:r>
              <a:rPr lang="sr-Latn-RS" b="1" dirty="0">
                <a:solidFill>
                  <a:schemeClr val="bg1"/>
                </a:solidFill>
              </a:rPr>
              <a:t> </a:t>
            </a:r>
            <a:r>
              <a:rPr lang="sr-Latn-RS" b="1" dirty="0" smtClean="0">
                <a:solidFill>
                  <a:schemeClr val="bg1"/>
                </a:solidFill>
              </a:rPr>
              <a:t>                            Odgovornost radnika za štetu poslodavca                              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53840" y="3726974"/>
            <a:ext cx="4602480" cy="198802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1805673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                                Zaključak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solidFill>
              <a:schemeClr val="accent1">
                <a:shade val="50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 useBgFill="1">
        <p:nvSpPr>
          <p:cNvPr id="4" name="Horizontal Scroll 3"/>
          <p:cNvSpPr/>
          <p:nvPr/>
        </p:nvSpPr>
        <p:spPr>
          <a:xfrm>
            <a:off x="922020" y="1386840"/>
            <a:ext cx="10347960" cy="4297680"/>
          </a:xfrm>
          <a:prstGeom prst="horizontalScroll">
            <a:avLst/>
          </a:prstGeom>
          <a:ln>
            <a:gradFill flip="none" rotWithShape="1">
              <a:gsLst>
                <a:gs pos="0">
                  <a:schemeClr val="accent5">
                    <a:lumMod val="89000"/>
                  </a:schemeClr>
                </a:gs>
                <a:gs pos="23000">
                  <a:schemeClr val="accent5">
                    <a:lumMod val="89000"/>
                  </a:schemeClr>
                </a:gs>
                <a:gs pos="69000">
                  <a:schemeClr val="accent5">
                    <a:lumMod val="75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</a:rPr>
              <a:t>Povećajte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svoj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oprez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i</a:t>
            </a:r>
            <a:r>
              <a:rPr lang="en-US" sz="3600" b="1" dirty="0" smtClean="0">
                <a:solidFill>
                  <a:srgbClr val="FF0000"/>
                </a:solidFill>
              </a:rPr>
              <a:t> ne </a:t>
            </a:r>
            <a:r>
              <a:rPr lang="en-US" sz="3600" b="1" dirty="0" err="1" smtClean="0">
                <a:solidFill>
                  <a:srgbClr val="FF0000"/>
                </a:solidFill>
              </a:rPr>
              <a:t>činite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drugima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štetu</a:t>
            </a:r>
            <a:r>
              <a:rPr lang="en-US" sz="3600" b="1" dirty="0" smtClean="0">
                <a:solidFill>
                  <a:srgbClr val="FF0000"/>
                </a:solidFill>
              </a:rPr>
              <a:t>. </a:t>
            </a:r>
            <a:r>
              <a:rPr lang="en-US" sz="3600" b="1" dirty="0" err="1" smtClean="0">
                <a:solidFill>
                  <a:srgbClr val="FF0000"/>
                </a:solidFill>
              </a:rPr>
              <a:t>Budite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uporni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i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insistirajte</a:t>
            </a:r>
            <a:r>
              <a:rPr lang="en-US" sz="3600" b="1" dirty="0" smtClean="0">
                <a:solidFill>
                  <a:srgbClr val="FF0000"/>
                </a:solidFill>
              </a:rPr>
              <a:t> da </a:t>
            </a:r>
            <a:r>
              <a:rPr lang="en-US" sz="3600" b="1" dirty="0" err="1" smtClean="0">
                <a:solidFill>
                  <a:srgbClr val="FF0000"/>
                </a:solidFill>
              </a:rPr>
              <a:t>za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svaku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vašu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eventualnu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štetu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dobijete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puno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obeštećenje</a:t>
            </a:r>
            <a:r>
              <a:rPr lang="en-US" sz="3600" b="1" dirty="0" smtClean="0">
                <a:solidFill>
                  <a:srgbClr val="FF0000"/>
                </a:solidFill>
              </a:rPr>
              <a:t>. U </a:t>
            </a:r>
            <a:r>
              <a:rPr lang="en-US" sz="3600" b="1" dirty="0" err="1" smtClean="0">
                <a:solidFill>
                  <a:srgbClr val="FF0000"/>
                </a:solidFill>
              </a:rPr>
              <a:t>svakom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konkretnom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slučaju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štiteći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svoja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prava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dajete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doprinos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zaštiti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prava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i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svih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drugih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subjekata</a:t>
            </a:r>
            <a:r>
              <a:rPr lang="en-US" sz="3600" b="1" dirty="0" smtClean="0">
                <a:solidFill>
                  <a:srgbClr val="FF0000"/>
                </a:solidFill>
              </a:rPr>
              <a:t> u </a:t>
            </a:r>
            <a:r>
              <a:rPr lang="en-US" sz="3600" b="1" dirty="0" err="1" smtClean="0">
                <a:solidFill>
                  <a:srgbClr val="FF0000"/>
                </a:solidFill>
              </a:rPr>
              <a:t>društvu</a:t>
            </a:r>
            <a:r>
              <a:rPr lang="sr-Latn-RS" sz="3600" b="1" dirty="0" smtClean="0">
                <a:solidFill>
                  <a:srgbClr val="FF0000"/>
                </a:solidFill>
              </a:rPr>
              <a:t> !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8594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371</Words>
  <Application>Microsoft Office PowerPoint</Application>
  <PresentationFormat>Custom</PresentationFormat>
  <Paragraphs>30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Transportno osiguranje</vt:lpstr>
      <vt:lpstr>Štete i štetni događaji </vt:lpstr>
      <vt:lpstr>                             Pojam štete</vt:lpstr>
      <vt:lpstr>                        Vrste šteta</vt:lpstr>
      <vt:lpstr>                         Materijalna šteta    </vt:lpstr>
      <vt:lpstr>                        Nematerijalna šteta</vt:lpstr>
      <vt:lpstr>                      Odgovornost za štetu</vt:lpstr>
      <vt:lpstr>                                Zaključak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Štete i štetni događaji</dc:title>
  <dc:creator>3 are legends</dc:creator>
  <cp:lastModifiedBy>ERKAN</cp:lastModifiedBy>
  <cp:revision>11</cp:revision>
  <dcterms:created xsi:type="dcterms:W3CDTF">2016-03-05T12:44:46Z</dcterms:created>
  <dcterms:modified xsi:type="dcterms:W3CDTF">2020-03-22T23:40:01Z</dcterms:modified>
</cp:coreProperties>
</file>