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79" r:id="rId4"/>
    <p:sldId id="280" r:id="rId5"/>
    <p:sldId id="281" r:id="rId6"/>
    <p:sldId id="262" r:id="rId7"/>
    <p:sldId id="263" r:id="rId8"/>
    <p:sldId id="265" r:id="rId9"/>
    <p:sldId id="267" r:id="rId10"/>
    <p:sldId id="268" r:id="rId11"/>
    <p:sldId id="282" r:id="rId12"/>
    <p:sldId id="258" r:id="rId13"/>
    <p:sldId id="269" r:id="rId14"/>
    <p:sldId id="270" r:id="rId15"/>
    <p:sldId id="284" r:id="rId16"/>
    <p:sldId id="272" r:id="rId17"/>
    <p:sldId id="274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>
        <p:scale>
          <a:sx n="70" d="100"/>
          <a:sy n="70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shiba\Desktop\111111111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682457375754863E-2"/>
          <c:y val="7.2411542818173025E-2"/>
          <c:w val="0.89995710901990911"/>
          <c:h val="0.83741802438456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Sheet2!$F$30</c:f>
              <c:strCache>
                <c:ptCount val="1"/>
                <c:pt idx="0">
                  <c:v>br.oboljelih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Sheet2!$E$31:$E$38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Sheet2!$F$31:$F$38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681728"/>
        <c:axId val="71653632"/>
      </c:barChart>
      <c:catAx>
        <c:axId val="70681728"/>
        <c:scaling>
          <c:orientation val="minMax"/>
        </c:scaling>
        <c:delete val="0"/>
        <c:axPos val="b"/>
        <c:majorTickMark val="out"/>
        <c:minorTickMark val="none"/>
        <c:tickLblPos val="nextTo"/>
        <c:crossAx val="71653632"/>
        <c:crosses val="autoZero"/>
        <c:auto val="1"/>
        <c:lblAlgn val="ctr"/>
        <c:lblOffset val="100"/>
        <c:noMultiLvlLbl val="0"/>
      </c:catAx>
      <c:valAx>
        <c:axId val="71653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68172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95188101487313"/>
          <c:y val="7.1759259259259259E-2"/>
          <c:w val="0.46388888888888891"/>
          <c:h val="0.77314814814814814"/>
        </c:manualLayout>
      </c:layout>
      <c:pieChart>
        <c:varyColors val="1"/>
        <c:ser>
          <c:idx val="0"/>
          <c:order val="0"/>
          <c:tx>
            <c:strRef>
              <c:f>Sheet4!$F$7</c:f>
              <c:strCache>
                <c:ptCount val="1"/>
                <c:pt idx="0">
                  <c:v>br.oboljelih</c:v>
                </c:pt>
              </c:strCache>
            </c:strRef>
          </c:tx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Sheet4!$E$8:$E$15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Sheet4!$F$8:$F$15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523731408573934"/>
          <c:y val="0.10031641878098572"/>
          <c:w val="0.11754046369203849"/>
          <c:h val="0.66973753280839898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sr-Latn-RS" dirty="0" smtClean="0"/>
              <a:t>Broj</a:t>
            </a:r>
            <a:r>
              <a:rPr lang="sr-Latn-RS" baseline="0" dirty="0" smtClean="0"/>
              <a:t> </a:t>
            </a:r>
            <a:r>
              <a:rPr lang="en-US" dirty="0"/>
              <a:t>oboljelih</a:t>
            </a:r>
            <a:r>
              <a:rPr lang="sr-Latn-RS" dirty="0"/>
              <a:t> od korona virusa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915590066712161E-2"/>
          <c:y val="0.1647322266303746"/>
          <c:w val="0.92249025901883919"/>
          <c:h val="0.67549481330525274"/>
        </c:manualLayout>
      </c:layout>
      <c:lineChart>
        <c:grouping val="standard"/>
        <c:varyColors val="0"/>
        <c:ser>
          <c:idx val="0"/>
          <c:order val="0"/>
          <c:tx>
            <c:strRef>
              <c:f>Sheet3!$G$9</c:f>
              <c:strCache>
                <c:ptCount val="1"/>
                <c:pt idx="0">
                  <c:v>br.oboljelih</c:v>
                </c:pt>
              </c:strCache>
            </c:strRef>
          </c:tx>
          <c:marker>
            <c:symbol val="none"/>
          </c:marker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Sheet3!$F$10:$F$17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Sheet3!$G$10:$G$17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897664"/>
        <c:axId val="72899584"/>
      </c:lineChart>
      <c:catAx>
        <c:axId val="72897664"/>
        <c:scaling>
          <c:orientation val="minMax"/>
        </c:scaling>
        <c:delete val="0"/>
        <c:axPos val="b"/>
        <c:majorTickMark val="out"/>
        <c:minorTickMark val="none"/>
        <c:tickLblPos val="nextTo"/>
        <c:crossAx val="72899584"/>
        <c:crosses val="autoZero"/>
        <c:auto val="1"/>
        <c:lblAlgn val="ctr"/>
        <c:lblOffset val="100"/>
        <c:noMultiLvlLbl val="0"/>
      </c:catAx>
      <c:valAx>
        <c:axId val="72899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897664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sr-Latn-RS" dirty="0" smtClean="0"/>
              <a:t>B</a:t>
            </a:r>
            <a:r>
              <a:rPr lang="en-US" dirty="0" smtClean="0"/>
              <a:t>r</a:t>
            </a:r>
            <a:r>
              <a:rPr lang="sr-Latn-RS" dirty="0"/>
              <a:t>oj </a:t>
            </a:r>
            <a:r>
              <a:rPr lang="en-US" dirty="0"/>
              <a:t>oboljelih</a:t>
            </a:r>
            <a:r>
              <a:rPr lang="sr-Latn-RS" dirty="0"/>
              <a:t> od korona virusa</a:t>
            </a:r>
            <a:endParaRPr lang="en-US" dirty="0"/>
          </a:p>
        </c:rich>
      </c:tx>
      <c:layout>
        <c:manualLayout>
          <c:xMode val="edge"/>
          <c:yMode val="edge"/>
          <c:x val="0.23719143089039491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Sheet3!$G$9</c:f>
              <c:strCache>
                <c:ptCount val="1"/>
                <c:pt idx="0">
                  <c:v>br.oboljelih</c:v>
                </c:pt>
              </c:strCache>
            </c:strRef>
          </c:tx>
          <c:marker>
            <c:symbol val="none"/>
          </c:marker>
          <c:cat>
            <c:strRef>
              <c:f>Sheet3!$F$10:$F$17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Sheet3!$G$10:$G$17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302848"/>
        <c:axId val="82358272"/>
      </c:lineChart>
      <c:catAx>
        <c:axId val="82302848"/>
        <c:scaling>
          <c:orientation val="minMax"/>
        </c:scaling>
        <c:delete val="0"/>
        <c:axPos val="b"/>
        <c:majorTickMark val="none"/>
        <c:minorTickMark val="none"/>
        <c:tickLblPos val="nextTo"/>
        <c:crossAx val="82358272"/>
        <c:crosses val="autoZero"/>
        <c:auto val="1"/>
        <c:lblAlgn val="ctr"/>
        <c:lblOffset val="100"/>
        <c:noMultiLvlLbl val="0"/>
      </c:catAx>
      <c:valAx>
        <c:axId val="823582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230284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682457375754863E-2"/>
          <c:y val="7.2411542818173025E-2"/>
          <c:w val="0.89995710901990911"/>
          <c:h val="0.83741802438456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Sheet2!$F$30</c:f>
              <c:strCache>
                <c:ptCount val="1"/>
                <c:pt idx="0">
                  <c:v>br.oboljelih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Sheet2!$E$31:$E$38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Sheet2!$F$31:$F$38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528192"/>
        <c:axId val="89586304"/>
      </c:barChart>
      <c:catAx>
        <c:axId val="89528192"/>
        <c:scaling>
          <c:orientation val="minMax"/>
        </c:scaling>
        <c:delete val="0"/>
        <c:axPos val="b"/>
        <c:majorTickMark val="out"/>
        <c:minorTickMark val="none"/>
        <c:tickLblPos val="nextTo"/>
        <c:crossAx val="89586304"/>
        <c:crosses val="autoZero"/>
        <c:auto val="1"/>
        <c:lblAlgn val="ctr"/>
        <c:lblOffset val="100"/>
        <c:noMultiLvlLbl val="0"/>
      </c:catAx>
      <c:valAx>
        <c:axId val="89586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52819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95188101487313"/>
          <c:y val="7.1759259259259259E-2"/>
          <c:w val="0.46388888888888891"/>
          <c:h val="0.77314814814814814"/>
        </c:manualLayout>
      </c:layout>
      <c:pieChart>
        <c:varyColors val="1"/>
        <c:ser>
          <c:idx val="0"/>
          <c:order val="0"/>
          <c:tx>
            <c:strRef>
              <c:f>Sheet4!$F$7</c:f>
              <c:strCache>
                <c:ptCount val="1"/>
                <c:pt idx="0">
                  <c:v>br.oboljelih</c:v>
                </c:pt>
              </c:strCache>
            </c:strRef>
          </c:tx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Sheet4!$E$8:$E$15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Sheet4!$F$8:$F$15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523731408573934"/>
          <c:y val="0.10031641878098572"/>
          <c:w val="0.11754046369203849"/>
          <c:h val="0.66973753280839898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95188101487313"/>
          <c:y val="7.1759259259259259E-2"/>
          <c:w val="0.46388888888888891"/>
          <c:h val="0.77314814814814814"/>
        </c:manualLayout>
      </c:layout>
      <c:pieChart>
        <c:varyColors val="1"/>
        <c:ser>
          <c:idx val="0"/>
          <c:order val="0"/>
          <c:tx>
            <c:strRef>
              <c:f>Sheet4!$F$7</c:f>
              <c:strCache>
                <c:ptCount val="1"/>
                <c:pt idx="0">
                  <c:v>br.oboljelih</c:v>
                </c:pt>
              </c:strCache>
            </c:strRef>
          </c:tx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Sheet4!$E$8:$E$15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Sheet4!$F$8:$F$15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523731408573934"/>
          <c:y val="0.10031641878098572"/>
          <c:w val="0.11754046369203849"/>
          <c:h val="0.66973753280839898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sr-Latn-RS" dirty="0" smtClean="0"/>
              <a:t>B</a:t>
            </a:r>
            <a:r>
              <a:rPr lang="en-US" dirty="0" smtClean="0"/>
              <a:t>r</a:t>
            </a:r>
            <a:r>
              <a:rPr lang="sr-Latn-RS" dirty="0"/>
              <a:t>oj </a:t>
            </a:r>
            <a:r>
              <a:rPr lang="en-US" dirty="0"/>
              <a:t>oboljelih</a:t>
            </a:r>
            <a:r>
              <a:rPr lang="sr-Latn-RS" dirty="0"/>
              <a:t> od korona virusa</a:t>
            </a:r>
            <a:endParaRPr lang="en-US" dirty="0"/>
          </a:p>
        </c:rich>
      </c:tx>
      <c:layout>
        <c:manualLayout>
          <c:xMode val="edge"/>
          <c:yMode val="edge"/>
          <c:x val="0.23719143089039491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Sheet3!$G$9</c:f>
              <c:strCache>
                <c:ptCount val="1"/>
                <c:pt idx="0">
                  <c:v>br.oboljelih</c:v>
                </c:pt>
              </c:strCache>
            </c:strRef>
          </c:tx>
          <c:marker>
            <c:symbol val="none"/>
          </c:marker>
          <c:cat>
            <c:strRef>
              <c:f>Sheet3!$F$10:$F$17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Sheet3!$G$10:$G$17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4433408"/>
        <c:axId val="155325184"/>
      </c:lineChart>
      <c:catAx>
        <c:axId val="1544334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5325184"/>
        <c:crosses val="autoZero"/>
        <c:auto val="1"/>
        <c:lblAlgn val="ctr"/>
        <c:lblOffset val="100"/>
        <c:noMultiLvlLbl val="0"/>
      </c:catAx>
      <c:valAx>
        <c:axId val="1553251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43340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bg1">
          <a:lumMod val="95000"/>
        </a:schemeClr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682457375754863E-2"/>
          <c:y val="7.2411542818173025E-2"/>
          <c:w val="0.89995710901990911"/>
          <c:h val="0.83741802438456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Sheet2!$F$30</c:f>
              <c:strCache>
                <c:ptCount val="1"/>
                <c:pt idx="0">
                  <c:v>br.oboljelih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Sheet2!$E$31:$E$38</c:f>
              <c:strCache>
                <c:ptCount val="8"/>
                <c:pt idx="0">
                  <c:v>17.03.</c:v>
                </c:pt>
                <c:pt idx="1">
                  <c:v>18.03.</c:v>
                </c:pt>
                <c:pt idx="2">
                  <c:v>19.03.</c:v>
                </c:pt>
                <c:pt idx="3">
                  <c:v>20.03.</c:v>
                </c:pt>
                <c:pt idx="4">
                  <c:v>21.03.</c:v>
                </c:pt>
                <c:pt idx="5">
                  <c:v>22.03.</c:v>
                </c:pt>
                <c:pt idx="6">
                  <c:v>23.03</c:v>
                </c:pt>
                <c:pt idx="7">
                  <c:v>24.03.</c:v>
                </c:pt>
              </c:strCache>
            </c:strRef>
          </c:cat>
          <c:val>
            <c:numRef>
              <c:f>Sheet2!$F$31:$F$38</c:f>
              <c:numCache>
                <c:formatCode>General</c:formatCode>
                <c:ptCount val="8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22</c:v>
                </c:pt>
                <c:pt idx="6">
                  <c:v>27</c:v>
                </c:pt>
                <c:pt idx="7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007872"/>
        <c:axId val="159009792"/>
      </c:barChart>
      <c:catAx>
        <c:axId val="159007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59009792"/>
        <c:crosses val="autoZero"/>
        <c:auto val="1"/>
        <c:lblAlgn val="ctr"/>
        <c:lblOffset val="100"/>
        <c:noMultiLvlLbl val="0"/>
      </c:catAx>
      <c:valAx>
        <c:axId val="159009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00787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sr-Latn-RS" dirty="0" smtClean="0"/>
              <a:t>Odjeljenje </a:t>
            </a:r>
            <a:r>
              <a:rPr lang="sr-Latn-RS" dirty="0"/>
              <a:t>I-5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Sheet2!$H$6</c:f>
              <c:strCache>
                <c:ptCount val="1"/>
                <c:pt idx="0">
                  <c:v>broj glasova</c:v>
                </c:pt>
              </c:strCache>
            </c:strRef>
          </c:tx>
          <c:spPr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Sheet2!$G$7:$G$10</c:f>
              <c:strCache>
                <c:ptCount val="4"/>
                <c:pt idx="0">
                  <c:v>Dalila</c:v>
                </c:pt>
                <c:pt idx="1">
                  <c:v>Ajša</c:v>
                </c:pt>
                <c:pt idx="2">
                  <c:v>Amin</c:v>
                </c:pt>
                <c:pt idx="3">
                  <c:v>Ilma</c:v>
                </c:pt>
              </c:strCache>
            </c:strRef>
          </c:cat>
          <c:val>
            <c:numRef>
              <c:f>Sheet2!$H$7:$H$10</c:f>
              <c:numCache>
                <c:formatCode>General</c:formatCode>
                <c:ptCount val="4"/>
                <c:pt idx="0">
                  <c:v>5</c:v>
                </c:pt>
                <c:pt idx="1">
                  <c:v>12</c:v>
                </c:pt>
                <c:pt idx="2">
                  <c:v>10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474048"/>
        <c:axId val="225533312"/>
      </c:barChart>
      <c:catAx>
        <c:axId val="225474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kandidat za predsjednika</a:t>
                </a:r>
              </a:p>
            </c:rich>
          </c:tx>
          <c:overlay val="0"/>
        </c:title>
        <c:majorTickMark val="none"/>
        <c:minorTickMark val="none"/>
        <c:tickLblPos val="nextTo"/>
        <c:crossAx val="225533312"/>
        <c:crosses val="autoZero"/>
        <c:auto val="1"/>
        <c:lblAlgn val="ctr"/>
        <c:lblOffset val="100"/>
        <c:noMultiLvlLbl val="0"/>
      </c:catAx>
      <c:valAx>
        <c:axId val="2255333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broj glasova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25474048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solidFill>
      <a:schemeClr val="bg1">
        <a:lumMod val="95000"/>
      </a:schemeClr>
    </a:solidFill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175826142774266E-2"/>
          <c:y val="2.5438896121473042E-2"/>
          <c:w val="0.73764926325058533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Sena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Sheet1!$B$2:$F$2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Said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Sheet1!$B$2:$F$2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13</c:v>
                </c:pt>
                <c:pt idx="1">
                  <c:v>11</c:v>
                </c:pt>
                <c:pt idx="2">
                  <c:v>8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Emin</c:v>
                </c:pt>
              </c:strCache>
            </c:strRef>
          </c:tx>
          <c:invertIfNegative val="0"/>
          <c:cat>
            <c:strRef>
              <c:f>Sheet1!$B$2:$F$2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6686464"/>
        <c:axId val="226689408"/>
      </c:barChart>
      <c:catAx>
        <c:axId val="226686464"/>
        <c:scaling>
          <c:orientation val="minMax"/>
        </c:scaling>
        <c:delete val="0"/>
        <c:axPos val="b"/>
        <c:majorTickMark val="out"/>
        <c:minorTickMark val="none"/>
        <c:tickLblPos val="nextTo"/>
        <c:crossAx val="226689408"/>
        <c:crosses val="autoZero"/>
        <c:auto val="1"/>
        <c:lblAlgn val="ctr"/>
        <c:lblOffset val="100"/>
        <c:noMultiLvlLbl val="0"/>
      </c:catAx>
      <c:valAx>
        <c:axId val="226689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66864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gradFill rotWithShape="1">
      <a:gsLst>
        <a:gs pos="0">
          <a:schemeClr val="accent1">
            <a:tint val="50000"/>
            <a:satMod val="300000"/>
          </a:schemeClr>
        </a:gs>
        <a:gs pos="35000">
          <a:schemeClr val="accent1">
            <a:tint val="37000"/>
            <a:satMod val="300000"/>
          </a:schemeClr>
        </a:gs>
        <a:gs pos="100000">
          <a:schemeClr val="accent1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065888564943634E-2"/>
          <c:y val="7.4548702245552642E-2"/>
          <c:w val="0.71855620661164876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strRef>
              <c:f>Sheet2!$B$6</c:f>
              <c:strCache>
                <c:ptCount val="1"/>
                <c:pt idx="0">
                  <c:v>Sena</c:v>
                </c:pt>
              </c:strCache>
            </c:strRef>
          </c:tx>
          <c:marker>
            <c:symbol val="none"/>
          </c:marker>
          <c:cat>
            <c:strRef>
              <c:f>Sheet2!$C$5:$G$5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Sheet2!$C$6:$G$6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Sheet2!$B$7</c:f>
              <c:strCache>
                <c:ptCount val="1"/>
                <c:pt idx="0">
                  <c:v>Said</c:v>
                </c:pt>
              </c:strCache>
            </c:strRef>
          </c:tx>
          <c:marker>
            <c:symbol val="none"/>
          </c:marker>
          <c:cat>
            <c:strRef>
              <c:f>Sheet2!$C$5:$G$5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Sheet2!$C$7:$G$7</c:f>
              <c:numCache>
                <c:formatCode>General</c:formatCode>
                <c:ptCount val="5"/>
                <c:pt idx="0">
                  <c:v>13</c:v>
                </c:pt>
                <c:pt idx="1">
                  <c:v>11</c:v>
                </c:pt>
                <c:pt idx="2">
                  <c:v>8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Sheet2!$B$8</c:f>
              <c:strCache>
                <c:ptCount val="1"/>
                <c:pt idx="0">
                  <c:v>Emin</c:v>
                </c:pt>
              </c:strCache>
            </c:strRef>
          </c:tx>
          <c:marker>
            <c:symbol val="none"/>
          </c:marker>
          <c:cat>
            <c:strRef>
              <c:f>Sheet2!$C$5:$G$5</c:f>
              <c:strCache>
                <c:ptCount val="5"/>
                <c:pt idx="0">
                  <c:v>Ponedeljak</c:v>
                </c:pt>
                <c:pt idx="1">
                  <c:v>Utorak</c:v>
                </c:pt>
                <c:pt idx="2">
                  <c:v>Srijeda</c:v>
                </c:pt>
                <c:pt idx="3">
                  <c:v>Četvrtak</c:v>
                </c:pt>
                <c:pt idx="4">
                  <c:v>Petak</c:v>
                </c:pt>
              </c:strCache>
            </c:strRef>
          </c:cat>
          <c:val>
            <c:numRef>
              <c:f>Sheet2!$C$8:$G$8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868608"/>
        <c:axId val="226875264"/>
      </c:lineChart>
      <c:catAx>
        <c:axId val="226868608"/>
        <c:scaling>
          <c:orientation val="minMax"/>
        </c:scaling>
        <c:delete val="0"/>
        <c:axPos val="b"/>
        <c:majorTickMark val="out"/>
        <c:minorTickMark val="none"/>
        <c:tickLblPos val="nextTo"/>
        <c:crossAx val="226875264"/>
        <c:crosses val="autoZero"/>
        <c:auto val="1"/>
        <c:lblAlgn val="ctr"/>
        <c:lblOffset val="100"/>
        <c:noMultiLvlLbl val="0"/>
      </c:catAx>
      <c:valAx>
        <c:axId val="226875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68686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gradFill rotWithShape="1">
      <a:gsLst>
        <a:gs pos="0">
          <a:schemeClr val="accent1">
            <a:tint val="50000"/>
            <a:satMod val="300000"/>
          </a:schemeClr>
        </a:gs>
        <a:gs pos="35000">
          <a:schemeClr val="accent1">
            <a:tint val="37000"/>
            <a:satMod val="300000"/>
          </a:schemeClr>
        </a:gs>
        <a:gs pos="100000">
          <a:schemeClr val="accent1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272965879265"/>
          <c:y val="5.1400554097404488E-2"/>
          <c:w val="0.8833727034120735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Broj beba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 w="25400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Sheet5!$A$2:$A$8</c:f>
              <c:strCache>
                <c:ptCount val="7"/>
                <c:pt idx="0">
                  <c:v>40-43</c:v>
                </c:pt>
                <c:pt idx="1">
                  <c:v>43-46</c:v>
                </c:pt>
                <c:pt idx="2">
                  <c:v>46-49</c:v>
                </c:pt>
                <c:pt idx="3">
                  <c:v>49-52</c:v>
                </c:pt>
                <c:pt idx="4">
                  <c:v>52-55</c:v>
                </c:pt>
                <c:pt idx="5">
                  <c:v>55-58</c:v>
                </c:pt>
                <c:pt idx="6">
                  <c:v>58-61</c:v>
                </c:pt>
              </c:strCache>
            </c:strRef>
          </c:cat>
          <c:val>
            <c:numRef>
              <c:f>Sheet5!$B$2:$B$8</c:f>
              <c:numCache>
                <c:formatCode>General</c:formatCode>
                <c:ptCount val="7"/>
                <c:pt idx="0">
                  <c:v>4</c:v>
                </c:pt>
                <c:pt idx="1">
                  <c:v>14</c:v>
                </c:pt>
                <c:pt idx="2">
                  <c:v>80</c:v>
                </c:pt>
                <c:pt idx="3">
                  <c:v>174</c:v>
                </c:pt>
                <c:pt idx="4">
                  <c:v>116</c:v>
                </c:pt>
                <c:pt idx="5">
                  <c:v>10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27590528"/>
        <c:axId val="227592064"/>
      </c:barChart>
      <c:catAx>
        <c:axId val="227590528"/>
        <c:scaling>
          <c:orientation val="minMax"/>
        </c:scaling>
        <c:delete val="0"/>
        <c:axPos val="b"/>
        <c:majorGridlines/>
        <c:majorTickMark val="none"/>
        <c:minorTickMark val="none"/>
        <c:tickLblPos val="nextTo"/>
        <c:crossAx val="227592064"/>
        <c:crosses val="autoZero"/>
        <c:auto val="1"/>
        <c:lblAlgn val="ctr"/>
        <c:lblOffset val="100"/>
        <c:noMultiLvlLbl val="0"/>
      </c:catAx>
      <c:valAx>
        <c:axId val="227592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759052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45739362293079"/>
          <c:y val="5.8843400395930195E-2"/>
          <c:w val="0.86332351960893239"/>
          <c:h val="0.7903923622300999"/>
        </c:manualLayout>
      </c:layout>
      <c:lineChart>
        <c:grouping val="stacked"/>
        <c:varyColors val="0"/>
        <c:ser>
          <c:idx val="1"/>
          <c:order val="0"/>
          <c:spPr>
            <a:ln w="9525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rgbClr val="FF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val>
            <c:numRef>
              <c:f>Sheet1!$I$11:$T$11</c:f>
              <c:numCache>
                <c:formatCode>General</c:formatCode>
                <c:ptCount val="12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39</c:v>
                </c:pt>
                <c:pt idx="4">
                  <c:v>39</c:v>
                </c:pt>
                <c:pt idx="5">
                  <c:v>39</c:v>
                </c:pt>
                <c:pt idx="6">
                  <c:v>38</c:v>
                </c:pt>
                <c:pt idx="7">
                  <c:v>38</c:v>
                </c:pt>
                <c:pt idx="8">
                  <c:v>38</c:v>
                </c:pt>
                <c:pt idx="9">
                  <c:v>37</c:v>
                </c:pt>
                <c:pt idx="10">
                  <c:v>36</c:v>
                </c:pt>
                <c:pt idx="11">
                  <c:v>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346880"/>
        <c:axId val="228374400"/>
      </c:lineChart>
      <c:catAx>
        <c:axId val="228346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Latn-RS"/>
                  <a:t>Dani</a:t>
                </a:r>
                <a:endParaRPr lang="en-US" dirty="0"/>
              </a:p>
            </c:rich>
          </c:tx>
          <c:overlay val="0"/>
        </c:title>
        <c:majorTickMark val="none"/>
        <c:minorTickMark val="none"/>
        <c:tickLblPos val="nextTo"/>
        <c:crossAx val="228374400"/>
        <c:crosses val="autoZero"/>
        <c:auto val="1"/>
        <c:lblAlgn val="ctr"/>
        <c:lblOffset val="100"/>
        <c:noMultiLvlLbl val="0"/>
      </c:catAx>
      <c:valAx>
        <c:axId val="2283744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r-Latn-RS" dirty="0"/>
                  <a:t>T</a:t>
                </a:r>
                <a:r>
                  <a:rPr lang="en-US" dirty="0"/>
                  <a:t>emperatura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28346880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Sheet1!$G$15:$G$18</c:f>
              <c:strCache>
                <c:ptCount val="4"/>
                <c:pt idx="0">
                  <c:v>spavanje </c:v>
                </c:pt>
                <c:pt idx="1">
                  <c:v>učenje</c:v>
                </c:pt>
                <c:pt idx="2">
                  <c:v>sport</c:v>
                </c:pt>
                <c:pt idx="3">
                  <c:v>odmor</c:v>
                </c:pt>
              </c:strCache>
            </c:strRef>
          </c:cat>
          <c:val>
            <c:numRef>
              <c:f>Sheet1!$H$15:$H$18</c:f>
              <c:numCache>
                <c:formatCode>0%</c:formatCode>
                <c:ptCount val="4"/>
                <c:pt idx="0">
                  <c:v>0.35</c:v>
                </c:pt>
                <c:pt idx="1">
                  <c:v>0.3</c:v>
                </c:pt>
                <c:pt idx="2">
                  <c:v>0.05</c:v>
                </c:pt>
                <c:pt idx="3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069568"/>
        <c:axId val="233227008"/>
      </c:barChart>
      <c:catAx>
        <c:axId val="233069568"/>
        <c:scaling>
          <c:orientation val="minMax"/>
        </c:scaling>
        <c:delete val="0"/>
        <c:axPos val="l"/>
        <c:majorTickMark val="out"/>
        <c:minorTickMark val="none"/>
        <c:tickLblPos val="nextTo"/>
        <c:crossAx val="233227008"/>
        <c:crosses val="autoZero"/>
        <c:auto val="1"/>
        <c:lblAlgn val="ctr"/>
        <c:lblOffset val="100"/>
        <c:noMultiLvlLbl val="0"/>
      </c:catAx>
      <c:valAx>
        <c:axId val="23322700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33069568"/>
        <c:crosses val="autoZero"/>
        <c:crossBetween val="between"/>
      </c:valAx>
      <c:spPr>
        <a:ln>
          <a:solidFill>
            <a:schemeClr val="bg1">
              <a:lumMod val="85000"/>
            </a:schemeClr>
          </a:solidFill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bg1">
          <a:lumMod val="85000"/>
        </a:schemeClr>
      </a:solidFill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9A3E9-603D-41EF-BE7B-09847D0CED97}" type="doc">
      <dgm:prSet loTypeId="urn:microsoft.com/office/officeart/2005/8/layout/hierarchy4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6B0A01B7-4E13-4ECB-AC63-CAE932BD042A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sr-Latn-RS" dirty="0" smtClean="0"/>
            <a:t>GRAFIČKO   PRIKAZIVANJE  PODATAKA</a:t>
          </a:r>
          <a:br>
            <a:rPr lang="sr-Latn-RS" dirty="0" smtClean="0"/>
          </a:br>
          <a:r>
            <a:rPr lang="sr-Latn-RS" dirty="0" smtClean="0"/>
            <a:t/>
          </a:r>
          <a:br>
            <a:rPr lang="sr-Latn-RS" dirty="0" smtClean="0"/>
          </a:br>
          <a:endParaRPr lang="en-US" dirty="0"/>
        </a:p>
      </dgm:t>
    </dgm:pt>
    <dgm:pt modelId="{6A241747-AD28-4917-ABF4-505118600640}" type="parTrans" cxnId="{D9E53E18-C9FA-4992-8E5B-58F51B7136BF}">
      <dgm:prSet/>
      <dgm:spPr/>
      <dgm:t>
        <a:bodyPr/>
        <a:lstStyle/>
        <a:p>
          <a:endParaRPr lang="en-US"/>
        </a:p>
      </dgm:t>
    </dgm:pt>
    <dgm:pt modelId="{CAABD7CD-71A3-4A6D-8E38-0617FC38B9D3}" type="sibTrans" cxnId="{D9E53E18-C9FA-4992-8E5B-58F51B7136BF}">
      <dgm:prSet/>
      <dgm:spPr/>
      <dgm:t>
        <a:bodyPr/>
        <a:lstStyle/>
        <a:p>
          <a:endParaRPr lang="en-US"/>
        </a:p>
      </dgm:t>
    </dgm:pt>
    <dgm:pt modelId="{D4C7AB17-FFC3-414D-8882-16A7AE7A8914}" type="pres">
      <dgm:prSet presAssocID="{C439A3E9-603D-41EF-BE7B-09847D0CED9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6B4F04-767C-4AC1-81F9-ADB3241DD27E}" type="pres">
      <dgm:prSet presAssocID="{6B0A01B7-4E13-4ECB-AC63-CAE932BD042A}" presName="vertOne" presStyleCnt="0"/>
      <dgm:spPr/>
    </dgm:pt>
    <dgm:pt modelId="{EB7C14FD-97B1-46D6-9B8F-D6AE80671326}" type="pres">
      <dgm:prSet presAssocID="{6B0A01B7-4E13-4ECB-AC63-CAE932BD042A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E2E3A6-5DB4-4233-B3B6-30E3DABD4C62}" type="pres">
      <dgm:prSet presAssocID="{6B0A01B7-4E13-4ECB-AC63-CAE932BD042A}" presName="horzOne" presStyleCnt="0"/>
      <dgm:spPr/>
    </dgm:pt>
  </dgm:ptLst>
  <dgm:cxnLst>
    <dgm:cxn modelId="{698883E2-4F03-4C60-8B2B-97086C20058D}" type="presOf" srcId="{C439A3E9-603D-41EF-BE7B-09847D0CED97}" destId="{D4C7AB17-FFC3-414D-8882-16A7AE7A8914}" srcOrd="0" destOrd="0" presId="urn:microsoft.com/office/officeart/2005/8/layout/hierarchy4"/>
    <dgm:cxn modelId="{D9E53E18-C9FA-4992-8E5B-58F51B7136BF}" srcId="{C439A3E9-603D-41EF-BE7B-09847D0CED97}" destId="{6B0A01B7-4E13-4ECB-AC63-CAE932BD042A}" srcOrd="0" destOrd="0" parTransId="{6A241747-AD28-4917-ABF4-505118600640}" sibTransId="{CAABD7CD-71A3-4A6D-8E38-0617FC38B9D3}"/>
    <dgm:cxn modelId="{5AAC23DD-C291-457B-B36C-719651D3B046}" type="presOf" srcId="{6B0A01B7-4E13-4ECB-AC63-CAE932BD042A}" destId="{EB7C14FD-97B1-46D6-9B8F-D6AE80671326}" srcOrd="0" destOrd="0" presId="urn:microsoft.com/office/officeart/2005/8/layout/hierarchy4"/>
    <dgm:cxn modelId="{6BF3E312-EF6C-42E9-9C1A-6D0DCD053E4C}" type="presParOf" srcId="{D4C7AB17-FFC3-414D-8882-16A7AE7A8914}" destId="{136B4F04-767C-4AC1-81F9-ADB3241DD27E}" srcOrd="0" destOrd="0" presId="urn:microsoft.com/office/officeart/2005/8/layout/hierarchy4"/>
    <dgm:cxn modelId="{70B1C320-D63B-407E-969F-D1489ECE175F}" type="presParOf" srcId="{136B4F04-767C-4AC1-81F9-ADB3241DD27E}" destId="{EB7C14FD-97B1-46D6-9B8F-D6AE80671326}" srcOrd="0" destOrd="0" presId="urn:microsoft.com/office/officeart/2005/8/layout/hierarchy4"/>
    <dgm:cxn modelId="{5F2DBE85-AB3B-4A45-B819-1D6802C2377C}" type="presParOf" srcId="{136B4F04-767C-4AC1-81F9-ADB3241DD27E}" destId="{FFE2E3A6-5DB4-4233-B3B6-30E3DABD4C6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52DA9C-9C04-4FC4-984E-83EC5CF07185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F531C3-462D-4961-A9CC-50993E4A5326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Anaximender</a:t>
          </a:r>
          <a:r>
            <a:rPr lang="en-US" sz="2000" dirty="0" smtClean="0">
              <a:solidFill>
                <a:schemeClr val="tx1"/>
              </a:solidFill>
            </a:rPr>
            <a:t> pored svojih filozofskih i astronomskih doprinosa, smatra se po mnogim tumačenjima za prvog geografa tako što je nacrtao prvu mapu sv</a:t>
          </a:r>
          <a:r>
            <a:rPr lang="sr-Latn-RS" sz="2000" dirty="0" smtClean="0">
              <a:solidFill>
                <a:schemeClr val="tx1"/>
              </a:solidFill>
            </a:rPr>
            <a:t>ij</a:t>
          </a:r>
          <a:r>
            <a:rPr lang="en-US" sz="2000" dirty="0" smtClean="0">
              <a:solidFill>
                <a:schemeClr val="tx1"/>
              </a:solidFill>
            </a:rPr>
            <a:t>eta. Iako su neki prikazi sv</a:t>
          </a:r>
          <a:r>
            <a:rPr lang="sr-Latn-RS" sz="2000" dirty="0" smtClean="0">
              <a:solidFill>
                <a:schemeClr val="tx1"/>
              </a:solidFill>
            </a:rPr>
            <a:t>ij</a:t>
          </a:r>
          <a:r>
            <a:rPr lang="en-US" sz="2000" dirty="0" smtClean="0">
              <a:solidFill>
                <a:schemeClr val="tx1"/>
              </a:solidFill>
            </a:rPr>
            <a:t>eta postojali  i pr</a:t>
          </a:r>
          <a:r>
            <a:rPr lang="sr-Latn-RS" sz="2000" dirty="0" smtClean="0">
              <a:solidFill>
                <a:schemeClr val="tx1"/>
              </a:solidFill>
            </a:rPr>
            <a:t>ij</a:t>
          </a:r>
          <a:r>
            <a:rPr lang="en-US" sz="2000" dirty="0" smtClean="0">
              <a:solidFill>
                <a:schemeClr val="tx1"/>
              </a:solidFill>
            </a:rPr>
            <a:t>e Anaximender-ove  mape, on se smatra prvim koji je pokušao da prikaže naseljene d</a:t>
          </a:r>
          <a:r>
            <a:rPr lang="sr-Latn-RS" sz="2000" dirty="0" smtClean="0">
              <a:solidFill>
                <a:schemeClr val="tx1"/>
              </a:solidFill>
            </a:rPr>
            <a:t>j</a:t>
          </a:r>
          <a:r>
            <a:rPr lang="en-US" sz="2000" dirty="0" smtClean="0">
              <a:solidFill>
                <a:schemeClr val="tx1"/>
              </a:solidFill>
            </a:rPr>
            <a:t>elove zemlje koji su tada Antičkim Grcima  bili poznati.</a:t>
          </a:r>
          <a:r>
            <a:rPr lang="sr-Latn-RS" sz="1900" dirty="0" smtClean="0">
              <a:solidFill>
                <a:schemeClr val="tx1"/>
              </a:solidFill>
            </a:rPr>
            <a:t/>
          </a:r>
          <a:br>
            <a:rPr lang="sr-Latn-RS" sz="1900" dirty="0" smtClean="0">
              <a:solidFill>
                <a:schemeClr val="tx1"/>
              </a:solidFill>
            </a:rPr>
          </a:br>
          <a:r>
            <a:rPr lang="en-US" sz="1900" dirty="0" smtClean="0">
              <a:solidFill>
                <a:schemeClr val="tx1"/>
              </a:solidFill>
            </a:rPr>
            <a:t/>
          </a:r>
          <a:br>
            <a:rPr lang="en-US" sz="1900" dirty="0" smtClean="0">
              <a:solidFill>
                <a:schemeClr val="tx1"/>
              </a:solidFill>
            </a:rPr>
          </a:br>
          <a:endParaRPr lang="en-US" sz="1900" dirty="0">
            <a:solidFill>
              <a:schemeClr val="tx1"/>
            </a:solidFill>
          </a:endParaRPr>
        </a:p>
      </dgm:t>
    </dgm:pt>
    <dgm:pt modelId="{9A00FAFC-9F2E-461E-A4F6-48BF68966E79}" type="parTrans" cxnId="{AA64D054-68A3-4954-8F8B-739662B6E8B7}">
      <dgm:prSet/>
      <dgm:spPr/>
      <dgm:t>
        <a:bodyPr/>
        <a:lstStyle/>
        <a:p>
          <a:endParaRPr lang="en-US"/>
        </a:p>
      </dgm:t>
    </dgm:pt>
    <dgm:pt modelId="{CE519D15-3C0A-4BE1-9E1D-8A8D28AD86CC}" type="sibTrans" cxnId="{AA64D054-68A3-4954-8F8B-739662B6E8B7}">
      <dgm:prSet/>
      <dgm:spPr/>
      <dgm:t>
        <a:bodyPr/>
        <a:lstStyle/>
        <a:p>
          <a:endParaRPr lang="en-US"/>
        </a:p>
      </dgm:t>
    </dgm:pt>
    <dgm:pt modelId="{5A7E81E4-494D-454E-85C5-63D3CB56E849}" type="pres">
      <dgm:prSet presAssocID="{4C52DA9C-9C04-4FC4-984E-83EC5CF0718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D4D714-5CB7-408E-BD72-1454E4B0E446}" type="pres">
      <dgm:prSet presAssocID="{39F531C3-462D-4961-A9CC-50993E4A532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0927F9-5A85-4152-A5A7-B217F5DFFE21}" type="presOf" srcId="{39F531C3-462D-4961-A9CC-50993E4A5326}" destId="{2AD4D714-5CB7-408E-BD72-1454E4B0E446}" srcOrd="0" destOrd="0" presId="urn:microsoft.com/office/officeart/2005/8/layout/cycle2"/>
    <dgm:cxn modelId="{2510E4C0-7CAD-4E40-B3EB-1A3BBDC2FB0E}" type="presOf" srcId="{4C52DA9C-9C04-4FC4-984E-83EC5CF07185}" destId="{5A7E81E4-494D-454E-85C5-63D3CB56E849}" srcOrd="0" destOrd="0" presId="urn:microsoft.com/office/officeart/2005/8/layout/cycle2"/>
    <dgm:cxn modelId="{AA64D054-68A3-4954-8F8B-739662B6E8B7}" srcId="{4C52DA9C-9C04-4FC4-984E-83EC5CF07185}" destId="{39F531C3-462D-4961-A9CC-50993E4A5326}" srcOrd="0" destOrd="0" parTransId="{9A00FAFC-9F2E-461E-A4F6-48BF68966E79}" sibTransId="{CE519D15-3C0A-4BE1-9E1D-8A8D28AD86CC}"/>
    <dgm:cxn modelId="{3B387E30-C5DE-48B0-BCDD-E6B5F99A359F}" type="presParOf" srcId="{5A7E81E4-494D-454E-85C5-63D3CB56E849}" destId="{2AD4D714-5CB7-408E-BD72-1454E4B0E44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809882-7FF4-482E-B9F6-99CD3FC525C4}" type="doc">
      <dgm:prSet loTypeId="urn:microsoft.com/office/officeart/2005/8/layout/vList2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E2CA64E4-1C4A-4656-B5E7-519446EF02B6}">
      <dgm:prSet/>
      <dgm:spPr/>
      <dgm:t>
        <a:bodyPr/>
        <a:lstStyle/>
        <a:p>
          <a:pPr rtl="0"/>
          <a:r>
            <a:rPr lang="en-US" b="1" dirty="0" smtClean="0"/>
            <a:t>Dr. John Snow</a:t>
          </a:r>
          <a:r>
            <a:rPr lang="en-US" dirty="0" smtClean="0"/>
            <a:t> smatra se začetnikom epidem</a:t>
          </a:r>
          <a:r>
            <a:rPr lang="sr-Latn-RS" dirty="0" smtClean="0"/>
            <a:t>i</a:t>
          </a:r>
          <a:r>
            <a:rPr lang="en-US" dirty="0" smtClean="0"/>
            <a:t>ologije pr</a:t>
          </a:r>
          <a:r>
            <a:rPr lang="sr-Latn-RS" dirty="0" smtClean="0"/>
            <a:t>ij</a:t>
          </a:r>
          <a:r>
            <a:rPr lang="en-US" dirty="0" smtClean="0"/>
            <a:t>e svega jer je učinio velike napore da pronadje izvore zaraze koji su tada uzrokovali koleru u London</a:t>
          </a:r>
          <a:r>
            <a:rPr lang="sr-Latn-RS" dirty="0" smtClean="0"/>
            <a:t>u</a:t>
          </a:r>
          <a:r>
            <a:rPr lang="en-US" dirty="0" smtClean="0"/>
            <a:t> i vis</a:t>
          </a:r>
          <a:r>
            <a:rPr lang="sr-Latn-RS" dirty="0" smtClean="0"/>
            <a:t>oku stopu</a:t>
          </a:r>
          <a:r>
            <a:rPr lang="en-US" dirty="0" smtClean="0"/>
            <a:t> smrtnosti. Statističkim podacima  a zatim i  mapom, pokušao je da objasni povezanost izmedju kvaliteta izvora vode i slučajeva kolere. Mapa je pokazala da se najviše slučajeva kolere dešava upravo u krugu pumpi sa vodom. Smatralo se da se kolera širi vazduhom, medjutim  svojim vizualnim prikazom podataka  je uspeo da prikaže gd</a:t>
          </a:r>
          <a:r>
            <a:rPr lang="sr-Latn-RS" dirty="0" smtClean="0"/>
            <a:t>j</a:t>
          </a:r>
          <a:r>
            <a:rPr lang="en-US" dirty="0" smtClean="0"/>
            <a:t>e zaista nastaje problem.</a:t>
          </a:r>
          <a:endParaRPr lang="en-US" dirty="0"/>
        </a:p>
      </dgm:t>
    </dgm:pt>
    <dgm:pt modelId="{85A89D42-2A39-4BAF-BB30-9FFA8D75A2B4}" type="parTrans" cxnId="{D8AA7F15-A071-41E1-8B1A-769CBC6EAAE3}">
      <dgm:prSet/>
      <dgm:spPr/>
      <dgm:t>
        <a:bodyPr/>
        <a:lstStyle/>
        <a:p>
          <a:endParaRPr lang="en-US"/>
        </a:p>
      </dgm:t>
    </dgm:pt>
    <dgm:pt modelId="{FC5B4E89-6266-403F-83DB-6777C94A93DB}" type="sibTrans" cxnId="{D8AA7F15-A071-41E1-8B1A-769CBC6EAAE3}">
      <dgm:prSet/>
      <dgm:spPr/>
      <dgm:t>
        <a:bodyPr/>
        <a:lstStyle/>
        <a:p>
          <a:endParaRPr lang="en-US"/>
        </a:p>
      </dgm:t>
    </dgm:pt>
    <dgm:pt modelId="{75A68396-3893-4A73-99BF-FACF29950BD1}" type="pres">
      <dgm:prSet presAssocID="{52809882-7FF4-482E-B9F6-99CD3FC525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BF16E0-EE26-4816-9B75-20C89D1D3E1A}" type="pres">
      <dgm:prSet presAssocID="{E2CA64E4-1C4A-4656-B5E7-519446EF02B6}" presName="parentText" presStyleLbl="node1" presStyleIdx="0" presStyleCnt="1" custScaleY="116612" custLinFactNeighborX="0" custLinFactNeighborY="-830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AA7F15-A071-41E1-8B1A-769CBC6EAAE3}" srcId="{52809882-7FF4-482E-B9F6-99CD3FC525C4}" destId="{E2CA64E4-1C4A-4656-B5E7-519446EF02B6}" srcOrd="0" destOrd="0" parTransId="{85A89D42-2A39-4BAF-BB30-9FFA8D75A2B4}" sibTransId="{FC5B4E89-6266-403F-83DB-6777C94A93DB}"/>
    <dgm:cxn modelId="{1FB2B19E-02BE-4F87-97CC-E16A8A7EF242}" type="presOf" srcId="{E2CA64E4-1C4A-4656-B5E7-519446EF02B6}" destId="{6EBF16E0-EE26-4816-9B75-20C89D1D3E1A}" srcOrd="0" destOrd="0" presId="urn:microsoft.com/office/officeart/2005/8/layout/vList2"/>
    <dgm:cxn modelId="{E1D9D9F7-D35F-4158-A9F8-69E5B1068518}" type="presOf" srcId="{52809882-7FF4-482E-B9F6-99CD3FC525C4}" destId="{75A68396-3893-4A73-99BF-FACF29950BD1}" srcOrd="0" destOrd="0" presId="urn:microsoft.com/office/officeart/2005/8/layout/vList2"/>
    <dgm:cxn modelId="{31D04ABF-98DA-4D73-A51B-21F7F95C7094}" type="presParOf" srcId="{75A68396-3893-4A73-99BF-FACF29950BD1}" destId="{6EBF16E0-EE26-4816-9B75-20C89D1D3E1A}" srcOrd="0" destOrd="0" presId="urn:microsoft.com/office/officeart/2005/8/layout/vList2"/>
  </dgm:cxnLst>
  <dgm:bg>
    <a:solidFill>
      <a:schemeClr val="tx1">
        <a:lumMod val="95000"/>
      </a:schemeClr>
    </a:solidFill>
  </dgm:bg>
  <dgm:whole>
    <a:ln>
      <a:solidFill>
        <a:schemeClr val="tx1">
          <a:lumMod val="9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AB27D0-3C53-4E5C-BD0F-28728883979C}" type="doc">
      <dgm:prSet loTypeId="urn:microsoft.com/office/officeart/2005/8/layout/architecture+Icon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EBFDE7-D799-44AA-B1BA-1A29E4421765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smtClean="0"/>
            <a:t>Florence Nightingale</a:t>
          </a:r>
          <a:r>
            <a:rPr lang="en-US" dirty="0" smtClean="0"/>
            <a:t> je kreirala brojne grafike kako bi pokazala kako poboljšanja u gra</a:t>
          </a:r>
          <a:r>
            <a:rPr lang="sr-Latn-RS" dirty="0" smtClean="0"/>
            <a:t>đ</a:t>
          </a:r>
          <a:r>
            <a:rPr lang="en-US" dirty="0" smtClean="0"/>
            <a:t>enju higijene mogu spasiti živote. Smatrala je a kasnije i grafički prikazala da zaga</a:t>
          </a:r>
          <a:r>
            <a:rPr lang="sr-Latn-RS" dirty="0" smtClean="0"/>
            <a:t>đ</a:t>
          </a:r>
          <a:r>
            <a:rPr lang="en-US" dirty="0" smtClean="0"/>
            <a:t>ena voda, loša kanalizacija i slaba ventilacija prouzrokuju vi</a:t>
          </a:r>
          <a:r>
            <a:rPr lang="sr-Latn-RS" dirty="0" smtClean="0"/>
            <a:t>soku stopu </a:t>
          </a:r>
          <a:r>
            <a:rPr lang="en-US" dirty="0" smtClean="0"/>
            <a:t> smrtnosti. Insistirala je na poboljšanju sanitarnih uslova zemlje.</a:t>
          </a:r>
          <a:endParaRPr lang="en-US" dirty="0"/>
        </a:p>
      </dgm:t>
    </dgm:pt>
    <dgm:pt modelId="{46094049-097F-4C22-88C3-855641F9C9BC}" type="parTrans" cxnId="{F01BE767-0544-491C-B768-EF2DC33846F2}">
      <dgm:prSet/>
      <dgm:spPr/>
      <dgm:t>
        <a:bodyPr/>
        <a:lstStyle/>
        <a:p>
          <a:endParaRPr lang="en-US"/>
        </a:p>
      </dgm:t>
    </dgm:pt>
    <dgm:pt modelId="{32CA2790-219A-4948-93AC-2EA7282132A5}" type="sibTrans" cxnId="{F01BE767-0544-491C-B768-EF2DC33846F2}">
      <dgm:prSet/>
      <dgm:spPr/>
      <dgm:t>
        <a:bodyPr/>
        <a:lstStyle/>
        <a:p>
          <a:endParaRPr lang="en-US"/>
        </a:p>
      </dgm:t>
    </dgm:pt>
    <dgm:pt modelId="{288E2237-961C-4DE6-85F4-A25CB587331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smtClean="0"/>
            <a:t>Svojim statističkim studijama sanitarnih uslova Indijskog ruralnog života, imala je vodeću ulogu u začetku medicinske brige i javnog zdravlja u </a:t>
          </a:r>
          <a:r>
            <a:rPr lang="en-US" b="0" dirty="0" smtClean="0"/>
            <a:t>Indiji</a:t>
          </a:r>
          <a:r>
            <a:rPr lang="en-US" dirty="0" smtClean="0"/>
            <a:t>. Svojim reformatorskim držanjem, kao i  ilustracijom stope smrtnosti,  usp</a:t>
          </a:r>
          <a:r>
            <a:rPr lang="sr-Latn-RS" dirty="0" smtClean="0"/>
            <a:t>j</a:t>
          </a:r>
          <a:r>
            <a:rPr lang="en-US" dirty="0" smtClean="0"/>
            <a:t>ela je da se nakon jedne decenije zaista utvrdi smanjena stopa usled bolje brige o životnim uslovima.</a:t>
          </a:r>
          <a:endParaRPr lang="en-US" dirty="0"/>
        </a:p>
      </dgm:t>
    </dgm:pt>
    <dgm:pt modelId="{B8444AC6-3EAF-4035-8ED4-84FEA35CF17D}" type="parTrans" cxnId="{AB766F75-B41E-4F0F-8BD8-DA3F4944F2A4}">
      <dgm:prSet/>
      <dgm:spPr/>
      <dgm:t>
        <a:bodyPr/>
        <a:lstStyle/>
        <a:p>
          <a:endParaRPr lang="en-US"/>
        </a:p>
      </dgm:t>
    </dgm:pt>
    <dgm:pt modelId="{CFF01ABB-32B3-411E-B2F0-394797C95190}" type="sibTrans" cxnId="{AB766F75-B41E-4F0F-8BD8-DA3F4944F2A4}">
      <dgm:prSet/>
      <dgm:spPr/>
      <dgm:t>
        <a:bodyPr/>
        <a:lstStyle/>
        <a:p>
          <a:endParaRPr lang="en-US"/>
        </a:p>
      </dgm:t>
    </dgm:pt>
    <dgm:pt modelId="{651BA0FB-6277-4552-B9E5-1B70BECEF109}" type="pres">
      <dgm:prSet presAssocID="{7FAB27D0-3C53-4E5C-BD0F-28728883979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E580B78-A182-43EB-8B5B-BB101301E61D}" type="pres">
      <dgm:prSet presAssocID="{C2EBFDE7-D799-44AA-B1BA-1A29E4421765}" presName="vertOne" presStyleCnt="0"/>
      <dgm:spPr/>
    </dgm:pt>
    <dgm:pt modelId="{59C633BF-F891-46EF-8ECA-C3F023B2272D}" type="pres">
      <dgm:prSet presAssocID="{C2EBFDE7-D799-44AA-B1BA-1A29E4421765}" presName="txOne" presStyleLbl="node0" presStyleIdx="0" presStyleCnt="2" custLinFactNeighborX="620" custLinFactNeighborY="22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7FE648-963E-4EED-9322-BE4434FF0174}" type="pres">
      <dgm:prSet presAssocID="{C2EBFDE7-D799-44AA-B1BA-1A29E4421765}" presName="horzOne" presStyleCnt="0"/>
      <dgm:spPr/>
    </dgm:pt>
    <dgm:pt modelId="{DE8A0F92-ECB5-4825-8B6B-C0381D39BCC4}" type="pres">
      <dgm:prSet presAssocID="{32CA2790-219A-4948-93AC-2EA7282132A5}" presName="sibSpaceOne" presStyleCnt="0"/>
      <dgm:spPr/>
    </dgm:pt>
    <dgm:pt modelId="{1E2909CE-71F3-43A8-A366-A66944131CEF}" type="pres">
      <dgm:prSet presAssocID="{288E2237-961C-4DE6-85F4-A25CB587331F}" presName="vertOne" presStyleCnt="0"/>
      <dgm:spPr/>
    </dgm:pt>
    <dgm:pt modelId="{697C8B84-E888-485D-A687-F9F41D59B1B6}" type="pres">
      <dgm:prSet presAssocID="{288E2237-961C-4DE6-85F4-A25CB587331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32BBA5-F61F-467A-85BE-FD975E697BC0}" type="pres">
      <dgm:prSet presAssocID="{288E2237-961C-4DE6-85F4-A25CB587331F}" presName="horzOne" presStyleCnt="0"/>
      <dgm:spPr/>
    </dgm:pt>
  </dgm:ptLst>
  <dgm:cxnLst>
    <dgm:cxn modelId="{AB766F75-B41E-4F0F-8BD8-DA3F4944F2A4}" srcId="{7FAB27D0-3C53-4E5C-BD0F-28728883979C}" destId="{288E2237-961C-4DE6-85F4-A25CB587331F}" srcOrd="1" destOrd="0" parTransId="{B8444AC6-3EAF-4035-8ED4-84FEA35CF17D}" sibTransId="{CFF01ABB-32B3-411E-B2F0-394797C95190}"/>
    <dgm:cxn modelId="{0AC7AD87-1272-456D-8FDF-B60B73E15DD4}" type="presOf" srcId="{7FAB27D0-3C53-4E5C-BD0F-28728883979C}" destId="{651BA0FB-6277-4552-B9E5-1B70BECEF109}" srcOrd="0" destOrd="0" presId="urn:microsoft.com/office/officeart/2005/8/layout/architecture+Icon"/>
    <dgm:cxn modelId="{3488788A-DF2B-4AD6-BD38-FDC327C412BB}" type="presOf" srcId="{C2EBFDE7-D799-44AA-B1BA-1A29E4421765}" destId="{59C633BF-F891-46EF-8ECA-C3F023B2272D}" srcOrd="0" destOrd="0" presId="urn:microsoft.com/office/officeart/2005/8/layout/architecture+Icon"/>
    <dgm:cxn modelId="{F01BE767-0544-491C-B768-EF2DC33846F2}" srcId="{7FAB27D0-3C53-4E5C-BD0F-28728883979C}" destId="{C2EBFDE7-D799-44AA-B1BA-1A29E4421765}" srcOrd="0" destOrd="0" parTransId="{46094049-097F-4C22-88C3-855641F9C9BC}" sibTransId="{32CA2790-219A-4948-93AC-2EA7282132A5}"/>
    <dgm:cxn modelId="{276C0CB2-267A-4B72-A8E6-91BB41E5ECC4}" type="presOf" srcId="{288E2237-961C-4DE6-85F4-A25CB587331F}" destId="{697C8B84-E888-485D-A687-F9F41D59B1B6}" srcOrd="0" destOrd="0" presId="urn:microsoft.com/office/officeart/2005/8/layout/architecture+Icon"/>
    <dgm:cxn modelId="{FDB40356-927E-4E81-A5E1-BA601DD94A2D}" type="presParOf" srcId="{651BA0FB-6277-4552-B9E5-1B70BECEF109}" destId="{4E580B78-A182-43EB-8B5B-BB101301E61D}" srcOrd="0" destOrd="0" presId="urn:microsoft.com/office/officeart/2005/8/layout/architecture+Icon"/>
    <dgm:cxn modelId="{AAE9EB60-C115-42C3-A7CC-19F15090594F}" type="presParOf" srcId="{4E580B78-A182-43EB-8B5B-BB101301E61D}" destId="{59C633BF-F891-46EF-8ECA-C3F023B2272D}" srcOrd="0" destOrd="0" presId="urn:microsoft.com/office/officeart/2005/8/layout/architecture+Icon"/>
    <dgm:cxn modelId="{E87EA0B0-A9A3-42B3-B86E-022A04509BED}" type="presParOf" srcId="{4E580B78-A182-43EB-8B5B-BB101301E61D}" destId="{947FE648-963E-4EED-9322-BE4434FF0174}" srcOrd="1" destOrd="0" presId="urn:microsoft.com/office/officeart/2005/8/layout/architecture+Icon"/>
    <dgm:cxn modelId="{1DA0FF66-54FC-4C35-ADD4-F410505011D7}" type="presParOf" srcId="{651BA0FB-6277-4552-B9E5-1B70BECEF109}" destId="{DE8A0F92-ECB5-4825-8B6B-C0381D39BCC4}" srcOrd="1" destOrd="0" presId="urn:microsoft.com/office/officeart/2005/8/layout/architecture+Icon"/>
    <dgm:cxn modelId="{C3BA2AA8-DACF-487D-AC86-CF6B2A71185E}" type="presParOf" srcId="{651BA0FB-6277-4552-B9E5-1B70BECEF109}" destId="{1E2909CE-71F3-43A8-A366-A66944131CEF}" srcOrd="2" destOrd="0" presId="urn:microsoft.com/office/officeart/2005/8/layout/architecture+Icon"/>
    <dgm:cxn modelId="{1A8B8FC3-4053-497A-ACF1-6571F90716D4}" type="presParOf" srcId="{1E2909CE-71F3-43A8-A366-A66944131CEF}" destId="{697C8B84-E888-485D-A687-F9F41D59B1B6}" srcOrd="0" destOrd="0" presId="urn:microsoft.com/office/officeart/2005/8/layout/architecture+Icon"/>
    <dgm:cxn modelId="{32F98F0E-7ADA-4C49-AEFA-F3274C07983E}" type="presParOf" srcId="{1E2909CE-71F3-43A8-A366-A66944131CEF}" destId="{8A32BBA5-F61F-467A-85BE-FD975E697BC0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C14FD-97B1-46D6-9B8F-D6AE80671326}">
      <dsp:nvSpPr>
        <dsp:cNvPr id="0" name=""/>
        <dsp:cNvSpPr/>
      </dsp:nvSpPr>
      <dsp:spPr>
        <a:xfrm>
          <a:off x="0" y="0"/>
          <a:ext cx="7486599" cy="14700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700" kern="1200" dirty="0" smtClean="0"/>
            <a:t>GRAFIČKO   PRIKAZIVANJE  PODATAKA</a:t>
          </a:r>
          <a:br>
            <a:rPr lang="sr-Latn-RS" sz="2700" kern="1200" dirty="0" smtClean="0"/>
          </a:br>
          <a:r>
            <a:rPr lang="sr-Latn-RS" sz="2700" kern="1200" dirty="0" smtClean="0"/>
            <a:t/>
          </a:r>
          <a:br>
            <a:rPr lang="sr-Latn-RS" sz="2700" kern="1200" dirty="0" smtClean="0"/>
          </a:br>
          <a:endParaRPr lang="en-US" sz="2700" kern="1200" dirty="0"/>
        </a:p>
      </dsp:txBody>
      <dsp:txXfrm>
        <a:off x="43056" y="43056"/>
        <a:ext cx="7400487" cy="1383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4D714-5CB7-408E-BD72-1454E4B0E446}">
      <dsp:nvSpPr>
        <dsp:cNvPr id="0" name=""/>
        <dsp:cNvSpPr/>
      </dsp:nvSpPr>
      <dsp:spPr>
        <a:xfrm>
          <a:off x="0" y="104236"/>
          <a:ext cx="5040560" cy="5040560"/>
        </a:xfrm>
        <a:prstGeom prst="ellipse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Anaximender</a:t>
          </a:r>
          <a:r>
            <a:rPr lang="en-US" sz="2000" kern="1200" dirty="0" smtClean="0">
              <a:solidFill>
                <a:schemeClr val="tx1"/>
              </a:solidFill>
            </a:rPr>
            <a:t> pored svojih filozofskih i astronomskih doprinosa, smatra se po mnogim tumačenjima za prvog geografa tako što je nacrtao prvu mapu sv</a:t>
          </a:r>
          <a:r>
            <a:rPr lang="sr-Latn-RS" sz="2000" kern="1200" dirty="0" smtClean="0">
              <a:solidFill>
                <a:schemeClr val="tx1"/>
              </a:solidFill>
            </a:rPr>
            <a:t>ij</a:t>
          </a:r>
          <a:r>
            <a:rPr lang="en-US" sz="2000" kern="1200" dirty="0" smtClean="0">
              <a:solidFill>
                <a:schemeClr val="tx1"/>
              </a:solidFill>
            </a:rPr>
            <a:t>eta. Iako su neki prikazi sv</a:t>
          </a:r>
          <a:r>
            <a:rPr lang="sr-Latn-RS" sz="2000" kern="1200" dirty="0" smtClean="0">
              <a:solidFill>
                <a:schemeClr val="tx1"/>
              </a:solidFill>
            </a:rPr>
            <a:t>ij</a:t>
          </a:r>
          <a:r>
            <a:rPr lang="en-US" sz="2000" kern="1200" dirty="0" smtClean="0">
              <a:solidFill>
                <a:schemeClr val="tx1"/>
              </a:solidFill>
            </a:rPr>
            <a:t>eta postojali  i pr</a:t>
          </a:r>
          <a:r>
            <a:rPr lang="sr-Latn-RS" sz="2000" kern="1200" dirty="0" smtClean="0">
              <a:solidFill>
                <a:schemeClr val="tx1"/>
              </a:solidFill>
            </a:rPr>
            <a:t>ij</a:t>
          </a:r>
          <a:r>
            <a:rPr lang="en-US" sz="2000" kern="1200" dirty="0" smtClean="0">
              <a:solidFill>
                <a:schemeClr val="tx1"/>
              </a:solidFill>
            </a:rPr>
            <a:t>e Anaximender-ove  mape, on se smatra prvim koji je pokušao da prikaže naseljene d</a:t>
          </a:r>
          <a:r>
            <a:rPr lang="sr-Latn-RS" sz="2000" kern="1200" dirty="0" smtClean="0">
              <a:solidFill>
                <a:schemeClr val="tx1"/>
              </a:solidFill>
            </a:rPr>
            <a:t>j</a:t>
          </a:r>
          <a:r>
            <a:rPr lang="en-US" sz="2000" kern="1200" dirty="0" smtClean="0">
              <a:solidFill>
                <a:schemeClr val="tx1"/>
              </a:solidFill>
            </a:rPr>
            <a:t>elove zemlje koji su tada Antičkim Grcima  bili poznati.</a:t>
          </a:r>
          <a:r>
            <a:rPr lang="sr-Latn-RS" sz="1900" kern="1200" dirty="0" smtClean="0">
              <a:solidFill>
                <a:schemeClr val="tx1"/>
              </a:solidFill>
            </a:rPr>
            <a:t/>
          </a:r>
          <a:br>
            <a:rPr lang="sr-Latn-RS" sz="1900" kern="1200" dirty="0" smtClean="0">
              <a:solidFill>
                <a:schemeClr val="tx1"/>
              </a:solidFill>
            </a:rPr>
          </a:br>
          <a:r>
            <a:rPr lang="en-US" sz="1900" kern="1200" dirty="0" smtClean="0">
              <a:solidFill>
                <a:schemeClr val="tx1"/>
              </a:solidFill>
            </a:rPr>
            <a:t/>
          </a:r>
          <a:br>
            <a:rPr lang="en-US" sz="1900" kern="1200" dirty="0" smtClean="0">
              <a:solidFill>
                <a:schemeClr val="tx1"/>
              </a:solidFill>
            </a:rPr>
          </a:br>
          <a:endParaRPr lang="en-US" sz="1900" kern="1200" dirty="0">
            <a:solidFill>
              <a:schemeClr val="tx1"/>
            </a:solidFill>
          </a:endParaRPr>
        </a:p>
      </dsp:txBody>
      <dsp:txXfrm>
        <a:off x="738173" y="842409"/>
        <a:ext cx="3564214" cy="35642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F16E0-EE26-4816-9B75-20C89D1D3E1A}">
      <dsp:nvSpPr>
        <dsp:cNvPr id="0" name=""/>
        <dsp:cNvSpPr/>
      </dsp:nvSpPr>
      <dsp:spPr>
        <a:xfrm>
          <a:off x="0" y="0"/>
          <a:ext cx="8280920" cy="2592284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Dr. John Snow</a:t>
          </a:r>
          <a:r>
            <a:rPr lang="en-US" sz="1900" kern="1200" dirty="0" smtClean="0"/>
            <a:t> smatra se začetnikom epidem</a:t>
          </a:r>
          <a:r>
            <a:rPr lang="sr-Latn-RS" sz="1900" kern="1200" dirty="0" smtClean="0"/>
            <a:t>i</a:t>
          </a:r>
          <a:r>
            <a:rPr lang="en-US" sz="1900" kern="1200" dirty="0" smtClean="0"/>
            <a:t>ologije pr</a:t>
          </a:r>
          <a:r>
            <a:rPr lang="sr-Latn-RS" sz="1900" kern="1200" dirty="0" smtClean="0"/>
            <a:t>ij</a:t>
          </a:r>
          <a:r>
            <a:rPr lang="en-US" sz="1900" kern="1200" dirty="0" smtClean="0"/>
            <a:t>e svega jer je učinio velike napore da pronadje izvore zaraze koji su tada uzrokovali koleru u London</a:t>
          </a:r>
          <a:r>
            <a:rPr lang="sr-Latn-RS" sz="1900" kern="1200" dirty="0" smtClean="0"/>
            <a:t>u</a:t>
          </a:r>
          <a:r>
            <a:rPr lang="en-US" sz="1900" kern="1200" dirty="0" smtClean="0"/>
            <a:t> i vis</a:t>
          </a:r>
          <a:r>
            <a:rPr lang="sr-Latn-RS" sz="1900" kern="1200" dirty="0" smtClean="0"/>
            <a:t>oku stopu</a:t>
          </a:r>
          <a:r>
            <a:rPr lang="en-US" sz="1900" kern="1200" dirty="0" smtClean="0"/>
            <a:t> smrtnosti. Statističkim podacima  a zatim i  mapom, pokušao je da objasni povezanost izmedju kvaliteta izvora vode i slučajeva kolere. Mapa je pokazala da se najviše slučajeva kolere dešava upravo u krugu pumpi sa vodom. Smatralo se da se kolera širi vazduhom, medjutim  svojim vizualnim prikazom podataka  je uspeo da prikaže gd</a:t>
          </a:r>
          <a:r>
            <a:rPr lang="sr-Latn-RS" sz="1900" kern="1200" dirty="0" smtClean="0"/>
            <a:t>j</a:t>
          </a:r>
          <a:r>
            <a:rPr lang="en-US" sz="1900" kern="1200" dirty="0" smtClean="0"/>
            <a:t>e zaista nastaje problem.</a:t>
          </a:r>
          <a:endParaRPr lang="en-US" sz="1900" kern="1200" dirty="0"/>
        </a:p>
      </dsp:txBody>
      <dsp:txXfrm>
        <a:off x="126545" y="126545"/>
        <a:ext cx="8027830" cy="2339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633BF-F891-46EF-8ECA-C3F023B2272D}">
      <dsp:nvSpPr>
        <dsp:cNvPr id="0" name=""/>
        <dsp:cNvSpPr/>
      </dsp:nvSpPr>
      <dsp:spPr>
        <a:xfrm>
          <a:off x="26742" y="0"/>
          <a:ext cx="3850177" cy="31393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Florence Nightingale</a:t>
          </a:r>
          <a:r>
            <a:rPr lang="en-US" sz="1800" kern="1200" dirty="0" smtClean="0"/>
            <a:t> je kreirala brojne grafike kako bi pokazala kako poboljšanja u gra</a:t>
          </a:r>
          <a:r>
            <a:rPr lang="sr-Latn-RS" sz="1800" kern="1200" dirty="0" smtClean="0"/>
            <a:t>đ</a:t>
          </a:r>
          <a:r>
            <a:rPr lang="en-US" sz="1800" kern="1200" dirty="0" smtClean="0"/>
            <a:t>enju higijene mogu spasiti živote. Smatrala je a kasnije i grafički prikazala da zaga</a:t>
          </a:r>
          <a:r>
            <a:rPr lang="sr-Latn-RS" sz="1800" kern="1200" dirty="0" smtClean="0"/>
            <a:t>đ</a:t>
          </a:r>
          <a:r>
            <a:rPr lang="en-US" sz="1800" kern="1200" dirty="0" smtClean="0"/>
            <a:t>ena voda, loša kanalizacija i slaba ventilacija prouzrokuju vi</a:t>
          </a:r>
          <a:r>
            <a:rPr lang="sr-Latn-RS" sz="1800" kern="1200" dirty="0" smtClean="0"/>
            <a:t>soku stopu </a:t>
          </a:r>
          <a:r>
            <a:rPr lang="en-US" sz="1800" kern="1200" dirty="0" smtClean="0"/>
            <a:t> smrtnosti. Insistirala je na poboljšanju sanitarnih uslova zemlje.</a:t>
          </a:r>
          <a:endParaRPr lang="en-US" sz="1800" kern="1200" dirty="0"/>
        </a:p>
      </dsp:txBody>
      <dsp:txXfrm>
        <a:off x="118690" y="91948"/>
        <a:ext cx="3666281" cy="2955425"/>
      </dsp:txXfrm>
    </dsp:sp>
    <dsp:sp modelId="{697C8B84-E888-485D-A687-F9F41D59B1B6}">
      <dsp:nvSpPr>
        <dsp:cNvPr id="0" name=""/>
        <dsp:cNvSpPr/>
      </dsp:nvSpPr>
      <dsp:spPr>
        <a:xfrm>
          <a:off x="4499878" y="0"/>
          <a:ext cx="3850177" cy="31393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Svojim statističkim studijama sanitarnih uslova Indijskog ruralnog života, imala je vodeću ulogu u začetku medicinske brige i javnog zdravlja u </a:t>
          </a:r>
          <a:r>
            <a:rPr lang="en-US" sz="1800" b="0" kern="1200" dirty="0" smtClean="0"/>
            <a:t>Indiji</a:t>
          </a:r>
          <a:r>
            <a:rPr lang="en-US" sz="1800" kern="1200" dirty="0" smtClean="0"/>
            <a:t>. Svojim reformatorskim držanjem, kao i  ilustracijom stope smrtnosti,  usp</a:t>
          </a:r>
          <a:r>
            <a:rPr lang="sr-Latn-RS" sz="1800" kern="1200" dirty="0" smtClean="0"/>
            <a:t>j</a:t>
          </a:r>
          <a:r>
            <a:rPr lang="en-US" sz="1800" kern="1200" dirty="0" smtClean="0"/>
            <a:t>ela je da se nakon jedne decenije zaista utvrdi smanjena stopa usled bolje brige o životnim uslovima.</a:t>
          </a:r>
          <a:endParaRPr lang="en-US" sz="1800" kern="1200" dirty="0"/>
        </a:p>
      </dsp:txBody>
      <dsp:txXfrm>
        <a:off x="4591826" y="91948"/>
        <a:ext cx="3666281" cy="29554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0.02214</cdr:x>
      <cdr:y>0.17253</cdr:y>
    </cdr:from>
    <cdr:to>
      <cdr:x>0.17581</cdr:x>
      <cdr:y>0.84189</cdr:y>
    </cdr:to>
    <cdr:sp macro="" textlink="">
      <cdr:nvSpPr>
        <cdr:cNvPr id="5" name="Oval 4"/>
        <cdr:cNvSpPr/>
      </cdr:nvSpPr>
      <cdr:spPr>
        <a:xfrm xmlns:a="http://schemas.openxmlformats.org/drawingml/2006/main">
          <a:off x="103690" y="404999"/>
          <a:ext cx="719634" cy="157125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002060"/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9E8E1-789C-46B3-9CF6-D3E67D4D4303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8966F-A669-4BFB-8ECE-8FE5BCCA5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15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363AA-190F-4BF9-A544-D04719BBACF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60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5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9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9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9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8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1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9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7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4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47660-A1A6-493B-93A6-45CE4C5CEF70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A6D17-F0A5-42FA-AE5A-48402958D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81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78553947"/>
              </p:ext>
            </p:extLst>
          </p:nvPr>
        </p:nvGraphicFramePr>
        <p:xfrm>
          <a:off x="685800" y="2130425"/>
          <a:ext cx="74866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50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900113" y="1052513"/>
            <a:ext cx="6645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sr-Latn-RS" sz="2000" b="0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79512" y="188640"/>
            <a:ext cx="885698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Latn-RS" sz="2000" b="0" dirty="0"/>
              <a:t>Važan metod u izučavanju nekih prirodnih i društvenih pojava je prikupljanje podataka i zaključivanje na osnovu tih podataka. Radi preglednosti,  prikupljeni podaci o nekoj pojavi prikazuju se tabelarno ili grafički, pomoću raznih geometrijskih figura koje nazivamo dijagramima.</a:t>
            </a:r>
            <a:br>
              <a:rPr lang="sr-Latn-RS" sz="2000" b="0" dirty="0"/>
            </a:br>
            <a:r>
              <a:rPr lang="sr-Latn-RS" sz="2000" b="0" dirty="0"/>
              <a:t>Tabelarno i grafičko prikazivanje podataka omogućava lakše i brže sagledavanje osnovnih karakteristika pojava i procesa koje izučavamo.</a:t>
            </a:r>
            <a:br>
              <a:rPr lang="sr-Latn-RS" sz="2000" b="0" dirty="0"/>
            </a:br>
            <a:r>
              <a:rPr lang="sr-Latn-RS" sz="2000" b="0" dirty="0"/>
              <a:t>Razmatranje prikupljenih podataka i donošenja zaključaka na osnovu njih nazivamo obradom podataka.</a:t>
            </a:r>
            <a:br>
              <a:rPr lang="sr-Latn-RS" sz="2000" b="0" dirty="0"/>
            </a:br>
            <a:endParaRPr lang="hr-HR" altLang="sr-Latn-RS" sz="2000" b="0" dirty="0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28684" y="2666241"/>
            <a:ext cx="85197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r-HR" altLang="sr-Latn-RS" sz="2000" b="0" dirty="0"/>
              <a:t>Grana matematike koja se bavi načinima prikupljanja i obrade različitih podataka naziva se </a:t>
            </a:r>
            <a:r>
              <a:rPr lang="hr-HR" altLang="sr-Latn-RS" sz="2000" u="sng" dirty="0">
                <a:solidFill>
                  <a:srgbClr val="002060"/>
                </a:solidFill>
              </a:rPr>
              <a:t>statistika</a:t>
            </a:r>
            <a:r>
              <a:rPr lang="hr-HR" altLang="sr-Latn-RS" sz="2400" b="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738" y="5792938"/>
            <a:ext cx="880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Na koje sve načine možemo  jasno predstaviti informacije.</a:t>
            </a:r>
          </a:p>
          <a:p>
            <a:r>
              <a:rPr lang="sr-Latn-RS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Pogledajmo to kroz nekoliko primjera. </a:t>
            </a: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83" y="3435682"/>
            <a:ext cx="88078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U praksi se najčešće srijeću kružni, stubasti, trakasti i linijski dijagrami.</a:t>
            </a:r>
            <a:b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Kružni dijagrami – koriste se kada  na pregledan način želimo predstaviti odnos neke cjeline i njenih djelova.</a:t>
            </a:r>
            <a:b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Stubasti dijagrami – kod njih se promjena veličina ilustruje vertikalnim stubićima.</a:t>
            </a:r>
            <a:b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Linijski dijagrami – koriste se za prikazivanje promjene određene veličine u nekom vremenskom intervalu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42847902"/>
              </p:ext>
            </p:extLst>
          </p:nvPr>
        </p:nvGraphicFramePr>
        <p:xfrm>
          <a:off x="539552" y="1420327"/>
          <a:ext cx="5040560" cy="5249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prva-mapa-sveta-anaximander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150" y="2204864"/>
            <a:ext cx="2941320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683568" y="404664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Ovako izgledaju neki od grafikona i grafičkih prikaza kroz razne periode istorije. </a:t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17880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81407927"/>
              </p:ext>
            </p:extLst>
          </p:nvPr>
        </p:nvGraphicFramePr>
        <p:xfrm>
          <a:off x="251520" y="332656"/>
          <a:ext cx="828092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mapa-smrti-od-kolere-u-londonu-john-snow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8136904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233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34770588"/>
              </p:ext>
            </p:extLst>
          </p:nvPr>
        </p:nvGraphicFramePr>
        <p:xfrm>
          <a:off x="411351" y="404664"/>
          <a:ext cx="8352928" cy="313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florence-nightingale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50" y="3933056"/>
            <a:ext cx="8265105" cy="2722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0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323850" y="188913"/>
            <a:ext cx="78851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 smtClean="0"/>
              <a:t>.</a:t>
            </a:r>
            <a:endParaRPr lang="hr-HR" altLang="sr-Latn-RS" b="0" dirty="0"/>
          </a:p>
        </p:txBody>
      </p:sp>
      <p:sp>
        <p:nvSpPr>
          <p:cNvPr id="117813" name="Text Box 53"/>
          <p:cNvSpPr txBox="1">
            <a:spLocks noChangeArrowheads="1"/>
          </p:cNvSpPr>
          <p:nvPr/>
        </p:nvSpPr>
        <p:spPr bwMode="auto">
          <a:xfrm>
            <a:off x="251745" y="936305"/>
            <a:ext cx="19688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TABELARNI PRIKAZ</a:t>
            </a:r>
            <a:endParaRPr lang="en-US" altLang="sr-Latn-RS" sz="1400" b="0" u="sng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7815" name="Text Box 55"/>
          <p:cNvSpPr txBox="1">
            <a:spLocks noChangeArrowheads="1"/>
          </p:cNvSpPr>
          <p:nvPr/>
        </p:nvSpPr>
        <p:spPr bwMode="auto">
          <a:xfrm>
            <a:off x="4067944" y="824174"/>
            <a:ext cx="2180405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latin typeface="Comic Sans MS" panose="030F0702030302020204" pitchFamily="66" charset="0"/>
              </a:rPr>
              <a:t>LINIJSKI DIJAGRAM </a:t>
            </a:r>
            <a:endParaRPr lang="en-US" altLang="sr-Latn-RS" sz="1400" b="0" u="sng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7858" name="Text Box 98"/>
          <p:cNvSpPr txBox="1">
            <a:spLocks noChangeArrowheads="1"/>
          </p:cNvSpPr>
          <p:nvPr/>
        </p:nvSpPr>
        <p:spPr bwMode="auto">
          <a:xfrm>
            <a:off x="2123728" y="4158853"/>
            <a:ext cx="22974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STUBASTI DIJAGRAM</a:t>
            </a:r>
            <a:r>
              <a:rPr lang="hr-HR" altLang="sr-Latn-RS" sz="1400" b="0" u="sng" dirty="0" smtClean="0">
                <a:latin typeface="Comic Sans MS" panose="030F0702030302020204" pitchFamily="66" charset="0"/>
              </a:rPr>
              <a:t>:</a:t>
            </a:r>
            <a:endParaRPr lang="en-US" altLang="sr-Latn-RS" sz="1400" b="0" u="sng" dirty="0">
              <a:latin typeface="Comic Sans MS" panose="030F0702030302020204" pitchFamily="66" charset="0"/>
            </a:endParaRPr>
          </a:p>
        </p:txBody>
      </p:sp>
      <p:sp>
        <p:nvSpPr>
          <p:cNvPr id="117860" name="Text Box 100"/>
          <p:cNvSpPr txBox="1">
            <a:spLocks noChangeArrowheads="1"/>
          </p:cNvSpPr>
          <p:nvPr/>
        </p:nvSpPr>
        <p:spPr bwMode="auto">
          <a:xfrm>
            <a:off x="5561524" y="3959773"/>
            <a:ext cx="19591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Latn-RS" altLang="sr-Latn-RS" sz="1400" b="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KRUŽNI DIJAGRAM</a:t>
            </a:r>
            <a:endParaRPr lang="en-US" altLang="sr-Latn-RS" sz="1400" b="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17952" name="Group 1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54307"/>
              </p:ext>
            </p:extLst>
          </p:nvPr>
        </p:nvGraphicFramePr>
        <p:xfrm>
          <a:off x="325308" y="1381853"/>
          <a:ext cx="1798420" cy="2956560"/>
        </p:xfrm>
        <a:graphic>
          <a:graphicData uri="http://schemas.openxmlformats.org/drawingml/2006/table">
            <a:tbl>
              <a:tblPr/>
              <a:tblGrid>
                <a:gridCol w="830436"/>
                <a:gridCol w="967984"/>
              </a:tblGrid>
              <a:tr h="4866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datum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br.obolje-lih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23.03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47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953" name="Text Box 193"/>
          <p:cNvSpPr txBox="1">
            <a:spLocks noChangeArrowheads="1"/>
          </p:cNvSpPr>
          <p:nvPr/>
        </p:nvSpPr>
        <p:spPr bwMode="auto">
          <a:xfrm>
            <a:off x="17272" y="48049"/>
            <a:ext cx="894721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 smtClean="0"/>
              <a:t>Primjer: Institut za javno zdravlje ( IJZ) saopštio je  broj oboljelih od korona virusa za  period od 17.03 – 24.03. Ti podaci se mogu predstavliti na sljedeće različite načine.</a:t>
            </a:r>
          </a:p>
          <a:p>
            <a:endParaRPr lang="hr-HR" altLang="sr-Latn-RS" sz="1400" b="0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36029"/>
              </p:ext>
            </p:extLst>
          </p:nvPr>
        </p:nvGraphicFramePr>
        <p:xfrm>
          <a:off x="140942" y="4466630"/>
          <a:ext cx="4656977" cy="2150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808784"/>
              </p:ext>
            </p:extLst>
          </p:nvPr>
        </p:nvGraphicFramePr>
        <p:xfrm>
          <a:off x="4932040" y="4340085"/>
          <a:ext cx="4104456" cy="2366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744934"/>
              </p:ext>
            </p:extLst>
          </p:nvPr>
        </p:nvGraphicFramePr>
        <p:xfrm>
          <a:off x="2555776" y="1295608"/>
          <a:ext cx="6048672" cy="2627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774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4" grpId="0">
        <p:bldAsOne/>
      </p:bldGraphic>
      <p:bldGraphic spid="1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107506" y="188913"/>
            <a:ext cx="545402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dirty="0" smtClean="0"/>
              <a:t>Koristeći date prikaze odgovorićemo na sljedeća pitanja:</a:t>
            </a:r>
          </a:p>
          <a:p>
            <a:r>
              <a:rPr lang="hr-HR" altLang="sr-Latn-RS" sz="1400" b="0" dirty="0" smtClean="0"/>
              <a:t>1.Koliko je bilo oboljelih 20.03?  14</a:t>
            </a:r>
          </a:p>
          <a:p>
            <a:r>
              <a:rPr lang="hr-HR" altLang="sr-Latn-RS" sz="1400" b="0" dirty="0" smtClean="0"/>
              <a:t>  -To ćemo najbolje vidjeti </a:t>
            </a:r>
            <a:r>
              <a:rPr lang="hr-HR" altLang="sr-Latn-RS" sz="1400" b="0" smtClean="0"/>
              <a:t>iz tabele.</a:t>
            </a:r>
            <a:endParaRPr lang="hr-HR" altLang="sr-Latn-RS" sz="1400" b="0" dirty="0"/>
          </a:p>
        </p:txBody>
      </p:sp>
      <p:sp>
        <p:nvSpPr>
          <p:cNvPr id="117813" name="Text Box 53"/>
          <p:cNvSpPr txBox="1">
            <a:spLocks noChangeArrowheads="1"/>
          </p:cNvSpPr>
          <p:nvPr/>
        </p:nvSpPr>
        <p:spPr bwMode="auto">
          <a:xfrm>
            <a:off x="330741" y="1153698"/>
            <a:ext cx="19688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Comic Sans MS" panose="030F0702030302020204" pitchFamily="66" charset="0"/>
              </a:rPr>
              <a:t>TABELARNI PRIKAZ</a:t>
            </a:r>
            <a:endParaRPr lang="en-US" altLang="sr-Latn-RS" sz="1400" b="0" u="sng" dirty="0">
              <a:latin typeface="Comic Sans MS" panose="030F0702030302020204" pitchFamily="66" charset="0"/>
            </a:endParaRPr>
          </a:p>
        </p:txBody>
      </p:sp>
      <p:sp>
        <p:nvSpPr>
          <p:cNvPr id="117815" name="Text Box 55"/>
          <p:cNvSpPr txBox="1">
            <a:spLocks noChangeArrowheads="1"/>
          </p:cNvSpPr>
          <p:nvPr/>
        </p:nvSpPr>
        <p:spPr bwMode="auto">
          <a:xfrm>
            <a:off x="3779912" y="1057716"/>
            <a:ext cx="21275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latin typeface="Comic Sans MS" panose="030F0702030302020204" pitchFamily="66" charset="0"/>
              </a:rPr>
              <a:t>LINIJSKI</a:t>
            </a:r>
            <a:r>
              <a:rPr lang="hr-HR" altLang="sr-Latn-RS" sz="1400" b="0" u="sng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FF6600"/>
                </a:solidFill>
                <a:latin typeface="Comic Sans MS" panose="030F0702030302020204" pitchFamily="66" charset="0"/>
              </a:rPr>
              <a:t> </a:t>
            </a:r>
            <a:r>
              <a:rPr lang="hr-HR" altLang="sr-Latn-RS" sz="1400" b="0" u="sng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latin typeface="Comic Sans MS" panose="030F0702030302020204" pitchFamily="66" charset="0"/>
              </a:rPr>
              <a:t>DIJAGRAM</a:t>
            </a:r>
            <a:endParaRPr lang="en-US" altLang="sr-Latn-RS" sz="1400" b="0" u="sng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7858" name="Text Box 98"/>
          <p:cNvSpPr txBox="1">
            <a:spLocks noChangeArrowheads="1"/>
          </p:cNvSpPr>
          <p:nvPr/>
        </p:nvSpPr>
        <p:spPr bwMode="auto">
          <a:xfrm>
            <a:off x="2463772" y="4155290"/>
            <a:ext cx="22621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b="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STUBASTI DIJAGRAM:</a:t>
            </a:r>
            <a:endParaRPr lang="en-US" altLang="sr-Latn-RS" sz="1400" b="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7860" name="Text Box 100"/>
          <p:cNvSpPr txBox="1">
            <a:spLocks noChangeArrowheads="1"/>
          </p:cNvSpPr>
          <p:nvPr/>
        </p:nvSpPr>
        <p:spPr bwMode="auto">
          <a:xfrm>
            <a:off x="6804248" y="4032336"/>
            <a:ext cx="19591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Latn-RS" altLang="sr-Latn-RS" sz="1400" b="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KRUŽNI DIJAGRAM</a:t>
            </a:r>
            <a:endParaRPr lang="en-US" altLang="sr-Latn-RS" sz="1400" b="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17952" name="Group 1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725538"/>
              </p:ext>
            </p:extLst>
          </p:nvPr>
        </p:nvGraphicFramePr>
        <p:xfrm>
          <a:off x="290398" y="1482973"/>
          <a:ext cx="1856124" cy="2980094"/>
        </p:xfrm>
        <a:graphic>
          <a:graphicData uri="http://schemas.openxmlformats.org/drawingml/2006/table">
            <a:tbl>
              <a:tblPr/>
              <a:tblGrid>
                <a:gridCol w="916983"/>
                <a:gridCol w="939141"/>
              </a:tblGrid>
              <a:tr h="2385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datum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br.obolje-lih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8334">
                <a:tc>
                  <a:txBody>
                    <a:bodyPr/>
                    <a:lstStyle/>
                    <a:p>
                      <a:r>
                        <a:rPr lang="sr-Latn-RS" sz="14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17.03</a:t>
                      </a:r>
                      <a:endParaRPr lang="en-US" sz="1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8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19.03.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21.03.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22.03.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23.03.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47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20073" y="198309"/>
            <a:ext cx="38164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0" dirty="0" smtClean="0"/>
              <a:t>2.Kojeg dana je bilo </a:t>
            </a:r>
            <a:r>
              <a:rPr lang="sr-Latn-RS" sz="1600" dirty="0"/>
              <a:t> </a:t>
            </a:r>
            <a:r>
              <a:rPr lang="sr-Latn-RS" sz="1600" dirty="0" smtClean="0"/>
              <a:t>oboljelih</a:t>
            </a:r>
            <a:r>
              <a:rPr lang="sr-Latn-RS" sz="1600" b="0" dirty="0" smtClean="0"/>
              <a:t> 5 % od      ukupnog broja ?</a:t>
            </a:r>
          </a:p>
          <a:p>
            <a:r>
              <a:rPr lang="sr-Latn-RS" sz="1400" b="0" dirty="0" smtClean="0"/>
              <a:t>   -18.03. to se najbolje vidi iz kružnog dijagrama.</a:t>
            </a:r>
            <a:endParaRPr lang="en-US" sz="1400" b="0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568442"/>
              </p:ext>
            </p:extLst>
          </p:nvPr>
        </p:nvGraphicFramePr>
        <p:xfrm>
          <a:off x="2834516" y="1394851"/>
          <a:ext cx="5769932" cy="2661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772131"/>
              </p:ext>
            </p:extLst>
          </p:nvPr>
        </p:nvGraphicFramePr>
        <p:xfrm>
          <a:off x="140942" y="4581128"/>
          <a:ext cx="4656977" cy="2035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703251"/>
              </p:ext>
            </p:extLst>
          </p:nvPr>
        </p:nvGraphicFramePr>
        <p:xfrm>
          <a:off x="4932039" y="4340085"/>
          <a:ext cx="4104457" cy="2366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5656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  <p:bldGraphic spid="1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220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494671"/>
              </p:ext>
            </p:extLst>
          </p:nvPr>
        </p:nvGraphicFramePr>
        <p:xfrm>
          <a:off x="539750" y="1125538"/>
          <a:ext cx="1800225" cy="30175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76300"/>
                <a:gridCol w="923925"/>
              </a:tblGrid>
              <a:tr h="293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datum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broj oboljelih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3688">
                <a:tc>
                  <a:txBody>
                    <a:bodyPr/>
                    <a:lstStyle/>
                    <a:p>
                      <a:r>
                        <a:rPr kumimoji="0" lang="sr-Latn-R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17.03</a:t>
                      </a:r>
                      <a:r>
                        <a:rPr lang="sr-Latn-RS" dirty="0" smtClean="0"/>
                        <a:t>.</a:t>
                      </a:r>
                      <a:endParaRPr lang="en-US" dirty="0"/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2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3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3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3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2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2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  <a:tr h="293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24.03.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47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135251" name="Text Box 83"/>
          <p:cNvSpPr txBox="1">
            <a:spLocks noChangeArrowheads="1"/>
          </p:cNvSpPr>
          <p:nvPr/>
        </p:nvSpPr>
        <p:spPr bwMode="auto">
          <a:xfrm>
            <a:off x="323850" y="260350"/>
            <a:ext cx="81359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/>
              <a:t>U našem </a:t>
            </a:r>
            <a:r>
              <a:rPr lang="hr-HR" altLang="sr-Latn-RS" b="0" dirty="0" smtClean="0"/>
              <a:t>primjeru imamo broj oboljelih od </a:t>
            </a:r>
            <a:r>
              <a:rPr lang="hr-HR" altLang="sr-Latn-RS" sz="1400" b="0" dirty="0" smtClean="0"/>
              <a:t>17.03. do 24.03.</a:t>
            </a:r>
            <a:endParaRPr lang="hr-HR" altLang="sr-Latn-RS" sz="1400" b="0" dirty="0"/>
          </a:p>
        </p:txBody>
      </p:sp>
      <p:sp>
        <p:nvSpPr>
          <p:cNvPr id="135252" name="Text Box 84"/>
          <p:cNvSpPr txBox="1">
            <a:spLocks noChangeArrowheads="1"/>
          </p:cNvSpPr>
          <p:nvPr/>
        </p:nvSpPr>
        <p:spPr bwMode="auto">
          <a:xfrm>
            <a:off x="3203848" y="1230562"/>
            <a:ext cx="48974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/>
              <a:t>Skup svih</a:t>
            </a:r>
            <a:r>
              <a:rPr lang="hr-HR" altLang="sr-Latn-RS" dirty="0"/>
              <a:t> </a:t>
            </a:r>
            <a:r>
              <a:rPr lang="hr-HR" altLang="sr-Latn-RS" b="0" dirty="0" smtClean="0"/>
              <a:t>oboljelih  </a:t>
            </a:r>
            <a:r>
              <a:rPr lang="hr-HR" altLang="sr-Latn-RS" b="0" dirty="0"/>
              <a:t>naziva se </a:t>
            </a:r>
            <a:r>
              <a:rPr lang="hr-HR" altLang="sr-Latn-RS" u="sng" dirty="0">
                <a:solidFill>
                  <a:srgbClr val="0070C0"/>
                </a:solidFill>
              </a:rPr>
              <a:t>skup </a:t>
            </a:r>
            <a:r>
              <a:rPr lang="hr-HR" altLang="sr-Latn-RS" u="sng" dirty="0" smtClean="0">
                <a:solidFill>
                  <a:srgbClr val="0070C0"/>
                </a:solidFill>
              </a:rPr>
              <a:t>objekata</a:t>
            </a:r>
            <a:r>
              <a:rPr lang="hr-HR" altLang="sr-Latn-RS" b="0" dirty="0" smtClean="0">
                <a:solidFill>
                  <a:srgbClr val="0070C0"/>
                </a:solidFill>
              </a:rPr>
              <a:t>.</a:t>
            </a:r>
            <a:endParaRPr lang="hr-HR" altLang="sr-Latn-RS" b="0" dirty="0">
              <a:solidFill>
                <a:srgbClr val="0070C0"/>
              </a:solidFill>
            </a:endParaRPr>
          </a:p>
        </p:txBody>
      </p:sp>
      <p:sp>
        <p:nvSpPr>
          <p:cNvPr id="135254" name="Text Box 86"/>
          <p:cNvSpPr txBox="1">
            <a:spLocks noChangeArrowheads="1"/>
          </p:cNvSpPr>
          <p:nvPr/>
        </p:nvSpPr>
        <p:spPr bwMode="auto">
          <a:xfrm>
            <a:off x="538956" y="4291879"/>
            <a:ext cx="1728788" cy="3460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6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Ukupno</a:t>
            </a:r>
            <a:r>
              <a:rPr lang="hr-HR" altLang="sr-Latn-R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:   </a:t>
            </a:r>
          </a:p>
        </p:txBody>
      </p:sp>
      <p:sp>
        <p:nvSpPr>
          <p:cNvPr id="135255" name="Text Box 87"/>
          <p:cNvSpPr txBox="1">
            <a:spLocks noChangeArrowheads="1"/>
          </p:cNvSpPr>
          <p:nvPr/>
        </p:nvSpPr>
        <p:spPr bwMode="auto">
          <a:xfrm>
            <a:off x="3059757" y="2017443"/>
            <a:ext cx="590421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u="sng" dirty="0" smtClean="0">
                <a:solidFill>
                  <a:srgbClr val="0070C0"/>
                </a:solidFill>
              </a:rPr>
              <a:t>Obilježja </a:t>
            </a:r>
            <a:r>
              <a:rPr lang="hr-HR" altLang="sr-Latn-RS" u="sng" dirty="0">
                <a:solidFill>
                  <a:srgbClr val="0070C0"/>
                </a:solidFill>
              </a:rPr>
              <a:t>skupa </a:t>
            </a:r>
            <a:r>
              <a:rPr lang="hr-HR" altLang="sr-Latn-RS" u="sng" dirty="0" smtClean="0">
                <a:solidFill>
                  <a:srgbClr val="0070C0"/>
                </a:solidFill>
              </a:rPr>
              <a:t>objekata</a:t>
            </a:r>
            <a:r>
              <a:rPr lang="hr-HR" altLang="sr-Latn-RS" dirty="0" smtClean="0">
                <a:solidFill>
                  <a:srgbClr val="0070C0"/>
                </a:solidFill>
              </a:rPr>
              <a:t> </a:t>
            </a:r>
            <a:r>
              <a:rPr lang="hr-HR" altLang="sr-Latn-RS" b="0" dirty="0"/>
              <a:t>(tj. </a:t>
            </a:r>
            <a:r>
              <a:rPr lang="hr-HR" altLang="sr-Latn-RS" b="0" dirty="0" smtClean="0"/>
              <a:t>broj oboljelih) </a:t>
            </a:r>
            <a:r>
              <a:rPr lang="hr-HR" altLang="sr-Latn-RS" b="0" dirty="0"/>
              <a:t>su </a:t>
            </a:r>
            <a:r>
              <a:rPr lang="hr-HR" altLang="sr-Latn-RS" b="0" dirty="0" smtClean="0"/>
              <a:t>kriterijumi po </a:t>
            </a:r>
            <a:r>
              <a:rPr lang="hr-HR" altLang="sr-Latn-RS" b="0" dirty="0"/>
              <a:t>kojima </a:t>
            </a:r>
            <a:r>
              <a:rPr lang="hr-HR" altLang="sr-Latn-RS" b="0" dirty="0" smtClean="0"/>
              <a:t>objekte </a:t>
            </a:r>
            <a:r>
              <a:rPr lang="hr-HR" altLang="sr-Latn-RS" b="0" dirty="0"/>
              <a:t>razvrstavamo u različite </a:t>
            </a:r>
            <a:r>
              <a:rPr lang="hr-HR" altLang="sr-Latn-RS" b="0" dirty="0" smtClean="0"/>
              <a:t>skupove. </a:t>
            </a:r>
            <a:r>
              <a:rPr lang="hr-HR" altLang="sr-Latn-RS" b="0" dirty="0"/>
              <a:t>U ovom slučaju to su datumi, tj. dani za koje smo brojali </a:t>
            </a:r>
            <a:r>
              <a:rPr lang="hr-HR" altLang="sr-Latn-RS" b="0" dirty="0" smtClean="0"/>
              <a:t>koliki je broj oboljelih. </a:t>
            </a:r>
            <a:endParaRPr lang="hr-HR" altLang="sr-Latn-RS" b="0" dirty="0"/>
          </a:p>
        </p:txBody>
      </p:sp>
      <p:sp>
        <p:nvSpPr>
          <p:cNvPr id="135256" name="Oval 88"/>
          <p:cNvSpPr>
            <a:spLocks noChangeArrowheads="1"/>
          </p:cNvSpPr>
          <p:nvPr/>
        </p:nvSpPr>
        <p:spPr bwMode="auto">
          <a:xfrm>
            <a:off x="395288" y="1341438"/>
            <a:ext cx="1008062" cy="2689368"/>
          </a:xfrm>
          <a:prstGeom prst="ellipse">
            <a:avLst/>
          </a:prstGeom>
          <a:noFill/>
          <a:ln w="28575">
            <a:solidFill>
              <a:srgbClr val="7030A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135257" name="Text Box 89"/>
          <p:cNvSpPr txBox="1">
            <a:spLocks noChangeArrowheads="1"/>
          </p:cNvSpPr>
          <p:nvPr/>
        </p:nvSpPr>
        <p:spPr bwMode="auto">
          <a:xfrm>
            <a:off x="-144463" y="4673600"/>
            <a:ext cx="1692276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r-HR" altLang="sr-Latn-RS" dirty="0" smtClean="0">
                <a:solidFill>
                  <a:srgbClr val="0070C0"/>
                </a:solidFill>
              </a:rPr>
              <a:t>OBILJEŽJA SKUPA </a:t>
            </a:r>
            <a:r>
              <a:rPr lang="hr-HR" altLang="sr-Latn-RS" dirty="0">
                <a:solidFill>
                  <a:srgbClr val="0070C0"/>
                </a:solidFill>
              </a:rPr>
              <a:t>OBJEKATA</a:t>
            </a:r>
            <a:endParaRPr lang="hr-HR" altLang="sr-Latn-RS" b="0" dirty="0">
              <a:solidFill>
                <a:srgbClr val="0070C0"/>
              </a:solidFill>
            </a:endParaRPr>
          </a:p>
        </p:txBody>
      </p:sp>
      <p:sp>
        <p:nvSpPr>
          <p:cNvPr id="135259" name="Text Box 91"/>
          <p:cNvSpPr txBox="1">
            <a:spLocks noChangeArrowheads="1"/>
          </p:cNvSpPr>
          <p:nvPr/>
        </p:nvSpPr>
        <p:spPr bwMode="auto">
          <a:xfrm>
            <a:off x="2987675" y="3508375"/>
            <a:ext cx="6048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/>
              <a:t>Broj </a:t>
            </a:r>
            <a:r>
              <a:rPr lang="hr-HR" altLang="sr-Latn-RS" b="0" dirty="0" smtClean="0"/>
              <a:t>oboljelih </a:t>
            </a:r>
            <a:r>
              <a:rPr lang="hr-HR" altLang="sr-Latn-RS" b="0" dirty="0"/>
              <a:t>u pojedinom danu naziva se </a:t>
            </a:r>
            <a:r>
              <a:rPr lang="hr-HR" altLang="sr-Latn-RS" u="sng" dirty="0">
                <a:solidFill>
                  <a:srgbClr val="0070C0"/>
                </a:solidFill>
              </a:rPr>
              <a:t>frekvencija</a:t>
            </a:r>
            <a:r>
              <a:rPr lang="hr-HR" altLang="sr-Latn-RS" dirty="0">
                <a:solidFill>
                  <a:srgbClr val="0070C0"/>
                </a:solidFill>
              </a:rPr>
              <a:t> </a:t>
            </a:r>
            <a:r>
              <a:rPr lang="hr-HR" altLang="sr-Latn-RS" b="0" dirty="0"/>
              <a:t>tog obilježja (tog dana).</a:t>
            </a:r>
          </a:p>
        </p:txBody>
      </p:sp>
      <p:sp>
        <p:nvSpPr>
          <p:cNvPr id="135260" name="Oval 92"/>
          <p:cNvSpPr>
            <a:spLocks noChangeArrowheads="1"/>
          </p:cNvSpPr>
          <p:nvPr/>
        </p:nvSpPr>
        <p:spPr bwMode="auto">
          <a:xfrm>
            <a:off x="1403350" y="1341438"/>
            <a:ext cx="935038" cy="2689368"/>
          </a:xfrm>
          <a:prstGeom prst="ellipse">
            <a:avLst/>
          </a:prstGeom>
          <a:noFill/>
          <a:ln w="28575">
            <a:solidFill>
              <a:srgbClr val="7030A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135261" name="Text Box 93"/>
          <p:cNvSpPr txBox="1">
            <a:spLocks noChangeArrowheads="1"/>
          </p:cNvSpPr>
          <p:nvPr/>
        </p:nvSpPr>
        <p:spPr bwMode="auto">
          <a:xfrm>
            <a:off x="1655763" y="4646613"/>
            <a:ext cx="1979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hr-HR" altLang="sr-Latn-RS" dirty="0">
                <a:solidFill>
                  <a:srgbClr val="0070C0"/>
                </a:solidFill>
              </a:rPr>
              <a:t>FREKVENCIJE</a:t>
            </a:r>
            <a:endParaRPr lang="hr-HR" altLang="sr-Latn-RS" b="0" dirty="0">
              <a:solidFill>
                <a:srgbClr val="0070C0"/>
              </a:solidFill>
            </a:endParaRPr>
          </a:p>
        </p:txBody>
      </p:sp>
      <p:cxnSp>
        <p:nvCxnSpPr>
          <p:cNvPr id="135264" name="AutoShape 96"/>
          <p:cNvCxnSpPr>
            <a:cxnSpLocks noChangeShapeType="1"/>
            <a:stCxn id="135256" idx="2"/>
          </p:cNvCxnSpPr>
          <p:nvPr/>
        </p:nvCxnSpPr>
        <p:spPr bwMode="auto">
          <a:xfrm rot="10800000" flipV="1">
            <a:off x="179388" y="2686122"/>
            <a:ext cx="215900" cy="1893816"/>
          </a:xfrm>
          <a:prstGeom prst="bentConnector2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265" name="AutoShape 97"/>
          <p:cNvCxnSpPr>
            <a:cxnSpLocks noChangeShapeType="1"/>
          </p:cNvCxnSpPr>
          <p:nvPr/>
        </p:nvCxnSpPr>
        <p:spPr bwMode="auto">
          <a:xfrm rot="16200000" flipH="1">
            <a:off x="1692276" y="3573462"/>
            <a:ext cx="1511300" cy="358775"/>
          </a:xfrm>
          <a:prstGeom prst="bentConnector3">
            <a:avLst>
              <a:gd name="adj1" fmla="val -421"/>
            </a:avLst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5266" name="Text Box 98"/>
          <p:cNvSpPr txBox="1">
            <a:spLocks noChangeArrowheads="1"/>
          </p:cNvSpPr>
          <p:nvPr/>
        </p:nvSpPr>
        <p:spPr bwMode="auto">
          <a:xfrm>
            <a:off x="3851275" y="4365625"/>
            <a:ext cx="504031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/>
              <a:t>Često je korisno znati, ne samo koliko je </a:t>
            </a:r>
            <a:r>
              <a:rPr lang="hr-HR" altLang="sr-Latn-RS" b="0" dirty="0" smtClean="0"/>
              <a:t>oboljelih </a:t>
            </a:r>
            <a:r>
              <a:rPr lang="hr-HR" altLang="sr-Latn-RS" b="0" dirty="0"/>
              <a:t>na dan </a:t>
            </a:r>
            <a:r>
              <a:rPr lang="hr-HR" altLang="sr-Latn-RS" b="0" dirty="0" smtClean="0"/>
              <a:t>, </a:t>
            </a:r>
            <a:r>
              <a:rPr lang="hr-HR" altLang="sr-Latn-RS" b="0" dirty="0"/>
              <a:t>već i koji je to dio od ukupnog broja </a:t>
            </a:r>
            <a:r>
              <a:rPr lang="hr-HR" altLang="sr-Latn-RS" b="0" dirty="0" smtClean="0"/>
              <a:t>oboljelih. </a:t>
            </a:r>
            <a:r>
              <a:rPr lang="hr-HR" altLang="sr-Latn-RS" b="0" dirty="0"/>
              <a:t>Ti brojevi nazivaju se </a:t>
            </a:r>
            <a:r>
              <a:rPr lang="hr-HR" altLang="sr-Latn-RS" u="sng" dirty="0">
                <a:solidFill>
                  <a:srgbClr val="0070C0"/>
                </a:solidFill>
              </a:rPr>
              <a:t>relativne frekvencije</a:t>
            </a:r>
            <a:r>
              <a:rPr lang="hr-HR" altLang="sr-Latn-RS" b="0" dirty="0">
                <a:solidFill>
                  <a:srgbClr val="0070C0"/>
                </a:solidFill>
              </a:rPr>
              <a:t>. </a:t>
            </a:r>
          </a:p>
        </p:txBody>
      </p:sp>
      <p:sp>
        <p:nvSpPr>
          <p:cNvPr id="135267" name="Text Box 99"/>
          <p:cNvSpPr txBox="1">
            <a:spLocks noChangeArrowheads="1"/>
          </p:cNvSpPr>
          <p:nvPr/>
        </p:nvSpPr>
        <p:spPr bwMode="auto">
          <a:xfrm>
            <a:off x="3851275" y="5551488"/>
            <a:ext cx="5292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/>
              <a:t>Relativne frekvencije mogu biti zapisane u obliku razlomaka, decimalnih brojeva i </a:t>
            </a:r>
            <a:r>
              <a:rPr lang="hr-HR" altLang="sr-Latn-RS" b="0" dirty="0" smtClean="0"/>
              <a:t>procenata.</a:t>
            </a:r>
            <a:endParaRPr lang="hr-HR" altLang="sr-Latn-RS" b="0" dirty="0"/>
          </a:p>
        </p:txBody>
      </p:sp>
      <p:sp>
        <p:nvSpPr>
          <p:cNvPr id="135268" name="Text Box 100"/>
          <p:cNvSpPr txBox="1">
            <a:spLocks noChangeArrowheads="1"/>
          </p:cNvSpPr>
          <p:nvPr/>
        </p:nvSpPr>
        <p:spPr bwMode="auto">
          <a:xfrm>
            <a:off x="1620838" y="4296641"/>
            <a:ext cx="647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6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149</a:t>
            </a:r>
            <a:endParaRPr lang="hr-HR" altLang="sr-Latn-RS" sz="1600" b="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272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649773"/>
              </p:ext>
            </p:extLst>
          </p:nvPr>
        </p:nvGraphicFramePr>
        <p:xfrm>
          <a:off x="539750" y="1125538"/>
          <a:ext cx="3816350" cy="3981453"/>
        </p:xfrm>
        <a:graphic>
          <a:graphicData uri="http://schemas.openxmlformats.org/drawingml/2006/table">
            <a:tbl>
              <a:tblPr/>
              <a:tblGrid>
                <a:gridCol w="911225"/>
                <a:gridCol w="960438"/>
                <a:gridCol w="1944687"/>
              </a:tblGrid>
              <a:tr h="9191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datum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frekven-cija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relativna frekvencija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17.03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2/149 = 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8/149= 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13/149=9%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14/149=9%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16/149=11%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22/149=15%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27/149=18%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47/149=32%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448" name="Text Box 31"/>
          <p:cNvSpPr txBox="1">
            <a:spLocks noChangeArrowheads="1"/>
          </p:cNvSpPr>
          <p:nvPr/>
        </p:nvSpPr>
        <p:spPr bwMode="auto">
          <a:xfrm>
            <a:off x="323850" y="260350"/>
            <a:ext cx="81359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 smtClean="0"/>
              <a:t>U našem primjeru prikazano je koliko je dnevno bilo oboljelih od korona virusa.</a:t>
            </a:r>
            <a:endParaRPr lang="hr-HR" altLang="sr-Latn-RS" b="0" dirty="0"/>
          </a:p>
        </p:txBody>
      </p:sp>
      <p:sp>
        <p:nvSpPr>
          <p:cNvPr id="136226" name="Text Box 34"/>
          <p:cNvSpPr txBox="1">
            <a:spLocks noChangeArrowheads="1"/>
          </p:cNvSpPr>
          <p:nvPr/>
        </p:nvSpPr>
        <p:spPr bwMode="auto">
          <a:xfrm>
            <a:off x="616095" y="5489142"/>
            <a:ext cx="1728787" cy="3460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6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Ukupno</a:t>
            </a:r>
            <a:r>
              <a:rPr lang="hr-HR" altLang="sr-Latn-R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:   </a:t>
            </a:r>
            <a:r>
              <a:rPr lang="hr-HR" altLang="sr-Latn-RS" sz="16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149</a:t>
            </a:r>
            <a:endParaRPr lang="hr-HR" altLang="sr-Latn-RS" sz="1600" b="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6275" name="Text Box 83"/>
          <p:cNvSpPr txBox="1">
            <a:spLocks noChangeArrowheads="1"/>
          </p:cNvSpPr>
          <p:nvPr/>
        </p:nvSpPr>
        <p:spPr bwMode="auto">
          <a:xfrm>
            <a:off x="5004048" y="4395851"/>
            <a:ext cx="39814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>
                <a:solidFill>
                  <a:schemeClr val="accent6">
                    <a:lumMod val="50000"/>
                  </a:schemeClr>
                </a:solidFill>
              </a:rPr>
              <a:t>Kad izračunamo relativne frekvencije, možemo nacrtati kružni dijagram.</a:t>
            </a:r>
          </a:p>
          <a:p>
            <a:r>
              <a:rPr lang="hr-HR" altLang="sr-Latn-RS" b="0" dirty="0" smtClean="0">
                <a:solidFill>
                  <a:schemeClr val="accent6">
                    <a:lumMod val="50000"/>
                  </a:schemeClr>
                </a:solidFill>
              </a:rPr>
              <a:t>i </a:t>
            </a:r>
            <a:r>
              <a:rPr lang="hr-HR" altLang="sr-Latn-RS" b="0" dirty="0">
                <a:solidFill>
                  <a:schemeClr val="accent6">
                    <a:lumMod val="50000"/>
                  </a:schemeClr>
                </a:solidFill>
              </a:rPr>
              <a:t>obratno, ako već imamo nacrtani kružni dijagram, iz njega lako isčitavamo relativne frekvencije.</a:t>
            </a:r>
            <a:endParaRPr lang="en-US" altLang="sr-Latn-RS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6276" name="Oval 84"/>
          <p:cNvSpPr>
            <a:spLocks noChangeArrowheads="1"/>
          </p:cNvSpPr>
          <p:nvPr/>
        </p:nvSpPr>
        <p:spPr bwMode="auto">
          <a:xfrm>
            <a:off x="2266950" y="1773238"/>
            <a:ext cx="2160588" cy="3313112"/>
          </a:xfrm>
          <a:prstGeom prst="ellipse">
            <a:avLst/>
          </a:prstGeom>
          <a:noFill/>
          <a:ln w="38100">
            <a:solidFill>
              <a:srgbClr val="7030A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136277" name="Line 85"/>
          <p:cNvSpPr>
            <a:spLocks noChangeShapeType="1"/>
          </p:cNvSpPr>
          <p:nvPr/>
        </p:nvSpPr>
        <p:spPr bwMode="auto">
          <a:xfrm flipV="1">
            <a:off x="4402564" y="2758643"/>
            <a:ext cx="792162" cy="71438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26520"/>
              </p:ext>
            </p:extLst>
          </p:nvPr>
        </p:nvGraphicFramePr>
        <p:xfrm>
          <a:off x="5194726" y="1124744"/>
          <a:ext cx="3949274" cy="301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097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312298"/>
              </p:ext>
            </p:extLst>
          </p:nvPr>
        </p:nvGraphicFramePr>
        <p:xfrm>
          <a:off x="360363" y="901702"/>
          <a:ext cx="3347243" cy="4110829"/>
        </p:xfrm>
        <a:graphic>
          <a:graphicData uri="http://schemas.openxmlformats.org/drawingml/2006/table">
            <a:tbl>
              <a:tblPr/>
              <a:tblGrid>
                <a:gridCol w="799217"/>
                <a:gridCol w="842381"/>
                <a:gridCol w="1705645"/>
              </a:tblGrid>
              <a:tr h="9490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datum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frekven-cija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relativna frekvencija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RS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17.03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2/149 = 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8/149= 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13/149=9%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14/149=9%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16/149=11%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22/149=15%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27/149=18%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50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24.03.</a:t>
                      </a:r>
                      <a:endParaRPr kumimoji="0" lang="en-US" altLang="sr-Latn-R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47/149=32%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5468" name="Text Box 60"/>
          <p:cNvSpPr txBox="1">
            <a:spLocks noChangeArrowheads="1"/>
          </p:cNvSpPr>
          <p:nvPr/>
        </p:nvSpPr>
        <p:spPr bwMode="auto">
          <a:xfrm>
            <a:off x="323850" y="5445125"/>
            <a:ext cx="41767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2000" b="0" dirty="0">
                <a:latin typeface="+mj-lt"/>
              </a:rPr>
              <a:t>Ako znamo frekvencije, pomoću njih ćemo lako nacrtati </a:t>
            </a:r>
            <a:r>
              <a:rPr lang="hr-HR" altLang="sr-Latn-RS" sz="2000" b="0" dirty="0" smtClean="0">
                <a:latin typeface="+mj-lt"/>
              </a:rPr>
              <a:t>stubasti </a:t>
            </a:r>
            <a:r>
              <a:rPr lang="hr-HR" altLang="sr-Latn-RS" sz="2000" b="0" dirty="0">
                <a:latin typeface="+mj-lt"/>
              </a:rPr>
              <a:t>dijagram.</a:t>
            </a:r>
          </a:p>
          <a:p>
            <a:r>
              <a:rPr lang="hr-HR" altLang="sr-Latn-RS" sz="2000" b="0" dirty="0" smtClean="0">
                <a:latin typeface="+mj-lt"/>
              </a:rPr>
              <a:t>i obrnuto, </a:t>
            </a:r>
            <a:r>
              <a:rPr lang="hr-HR" altLang="sr-Latn-RS" sz="2000" b="0" dirty="0">
                <a:latin typeface="+mj-lt"/>
              </a:rPr>
              <a:t>iz </a:t>
            </a:r>
            <a:r>
              <a:rPr lang="hr-HR" altLang="sr-Latn-RS" sz="2000" b="0" dirty="0" smtClean="0">
                <a:latin typeface="+mj-lt"/>
              </a:rPr>
              <a:t>stubastog </a:t>
            </a:r>
            <a:r>
              <a:rPr lang="hr-HR" altLang="sr-Latn-RS" sz="2000" b="0" dirty="0">
                <a:latin typeface="+mj-lt"/>
              </a:rPr>
              <a:t>dijagrama </a:t>
            </a:r>
            <a:r>
              <a:rPr lang="hr-HR" altLang="sr-Latn-RS" sz="2000" b="0" dirty="0" smtClean="0">
                <a:latin typeface="+mj-lt"/>
              </a:rPr>
              <a:t>lako isčitavamo </a:t>
            </a:r>
            <a:r>
              <a:rPr lang="hr-HR" altLang="sr-Latn-RS" sz="2000" b="0" dirty="0">
                <a:latin typeface="+mj-lt"/>
              </a:rPr>
              <a:t>frekvencije.</a:t>
            </a:r>
            <a:endParaRPr lang="en-US" altLang="sr-Latn-RS" sz="2000" b="0" dirty="0">
              <a:latin typeface="+mj-lt"/>
            </a:endParaRPr>
          </a:p>
        </p:txBody>
      </p:sp>
      <p:sp>
        <p:nvSpPr>
          <p:cNvPr id="145469" name="Oval 61"/>
          <p:cNvSpPr>
            <a:spLocks noChangeArrowheads="1"/>
          </p:cNvSpPr>
          <p:nvPr/>
        </p:nvSpPr>
        <p:spPr bwMode="auto">
          <a:xfrm>
            <a:off x="1336817" y="1989137"/>
            <a:ext cx="720725" cy="2808287"/>
          </a:xfrm>
          <a:prstGeom prst="ellips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145470" name="Line 62"/>
          <p:cNvSpPr>
            <a:spLocks noChangeShapeType="1"/>
          </p:cNvSpPr>
          <p:nvPr/>
        </p:nvSpPr>
        <p:spPr bwMode="auto">
          <a:xfrm flipH="1" flipV="1">
            <a:off x="2051050" y="4724400"/>
            <a:ext cx="720725" cy="576263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5471" name="Line 63"/>
          <p:cNvSpPr>
            <a:spLocks noChangeShapeType="1"/>
          </p:cNvSpPr>
          <p:nvPr/>
        </p:nvSpPr>
        <p:spPr bwMode="auto">
          <a:xfrm>
            <a:off x="2771774" y="5300663"/>
            <a:ext cx="1871663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25" name="Line 62"/>
          <p:cNvSpPr>
            <a:spLocks noChangeShapeType="1"/>
          </p:cNvSpPr>
          <p:nvPr/>
        </p:nvSpPr>
        <p:spPr bwMode="auto">
          <a:xfrm flipH="1">
            <a:off x="2051050" y="1999351"/>
            <a:ext cx="2318146" cy="144314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2040" y="3208615"/>
            <a:ext cx="3202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>
                <a:latin typeface="+mj-lt"/>
              </a:rPr>
              <a:t>I</a:t>
            </a:r>
            <a:r>
              <a:rPr lang="sr-Latn-RS" sz="2000" dirty="0" smtClean="0">
                <a:latin typeface="+mj-lt"/>
              </a:rPr>
              <a:t>sto važi  i za  linijski dijagram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043758"/>
              </p:ext>
            </p:extLst>
          </p:nvPr>
        </p:nvGraphicFramePr>
        <p:xfrm>
          <a:off x="3911945" y="332656"/>
          <a:ext cx="5184576" cy="2661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999033"/>
              </p:ext>
            </p:extLst>
          </p:nvPr>
        </p:nvGraphicFramePr>
        <p:xfrm>
          <a:off x="4716016" y="3933056"/>
          <a:ext cx="4310157" cy="2835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831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5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008566"/>
              </p:ext>
            </p:extLst>
          </p:nvPr>
        </p:nvGraphicFramePr>
        <p:xfrm>
          <a:off x="2411413" y="1125538"/>
          <a:ext cx="1944687" cy="2251076"/>
        </p:xfrm>
        <a:graphic>
          <a:graphicData uri="http://schemas.openxmlformats.org/drawingml/2006/table">
            <a:tbl>
              <a:tblPr/>
              <a:tblGrid>
                <a:gridCol w="1944687"/>
              </a:tblGrid>
              <a:tr h="7191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relativna frekvencija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r-HR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r-HR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r-HR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r-HR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0544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695513"/>
              </p:ext>
            </p:extLst>
          </p:nvPr>
        </p:nvGraphicFramePr>
        <p:xfrm>
          <a:off x="539750" y="1125538"/>
          <a:ext cx="1871663" cy="2251076"/>
        </p:xfrm>
        <a:graphic>
          <a:graphicData uri="http://schemas.openxmlformats.org/drawingml/2006/table">
            <a:tbl>
              <a:tblPr/>
              <a:tblGrid>
                <a:gridCol w="1008063"/>
                <a:gridCol w="863600"/>
              </a:tblGrid>
              <a:tr h="7191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kandidati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broj glasova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Dalila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Ajša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Amin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Sara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alt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  <a:endParaRPr kumimoji="0" lang="en-US" altLang="sr-Latn-R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636" name="Text Box 36"/>
          <p:cNvSpPr txBox="1">
            <a:spLocks noChangeArrowheads="1"/>
          </p:cNvSpPr>
          <p:nvPr/>
        </p:nvSpPr>
        <p:spPr bwMode="auto">
          <a:xfrm>
            <a:off x="107950" y="469900"/>
            <a:ext cx="45360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dirty="0" smtClean="0"/>
              <a:t>Izbor za predsjednika I-5  odjeljenja.</a:t>
            </a:r>
            <a:endParaRPr lang="hr-HR" altLang="sr-Latn-RS" b="0" dirty="0"/>
          </a:p>
        </p:txBody>
      </p:sp>
      <p:sp>
        <p:nvSpPr>
          <p:cNvPr id="25637" name="Text Box 37"/>
          <p:cNvSpPr txBox="1">
            <a:spLocks noChangeArrowheads="1"/>
          </p:cNvSpPr>
          <p:nvPr/>
        </p:nvSpPr>
        <p:spPr bwMode="auto">
          <a:xfrm>
            <a:off x="2673658" y="1911658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 smtClean="0">
                <a:latin typeface="Comic Sans MS" pitchFamily="66" charset="0"/>
              </a:rPr>
              <a:t>5/33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38" name="Text Box 38"/>
          <p:cNvSpPr txBox="1">
            <a:spLocks noChangeArrowheads="1"/>
          </p:cNvSpPr>
          <p:nvPr/>
        </p:nvSpPr>
        <p:spPr bwMode="auto">
          <a:xfrm>
            <a:off x="2627313" y="2260600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 smtClean="0">
                <a:latin typeface="Comic Sans MS" pitchFamily="66" charset="0"/>
              </a:rPr>
              <a:t>12/33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39" name="Text Box 39"/>
          <p:cNvSpPr txBox="1">
            <a:spLocks noChangeArrowheads="1"/>
          </p:cNvSpPr>
          <p:nvPr/>
        </p:nvSpPr>
        <p:spPr bwMode="auto">
          <a:xfrm>
            <a:off x="2627313" y="2652713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 smtClean="0">
                <a:latin typeface="Comic Sans MS" pitchFamily="66" charset="0"/>
              </a:rPr>
              <a:t>10/33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0" name="Text Box 40"/>
          <p:cNvSpPr txBox="1">
            <a:spLocks noChangeArrowheads="1"/>
          </p:cNvSpPr>
          <p:nvPr/>
        </p:nvSpPr>
        <p:spPr bwMode="auto">
          <a:xfrm>
            <a:off x="2627313" y="3052763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 smtClean="0">
                <a:latin typeface="Comic Sans MS" pitchFamily="66" charset="0"/>
              </a:rPr>
              <a:t>6/33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3203575" y="1882775"/>
            <a:ext cx="1027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>
                <a:latin typeface="Comic Sans MS" pitchFamily="66" charset="0"/>
              </a:rPr>
              <a:t>=  </a:t>
            </a:r>
            <a:r>
              <a:rPr lang="hr-HR" altLang="sr-Latn-RS" sz="1400" dirty="0" smtClean="0">
                <a:latin typeface="Comic Sans MS" pitchFamily="66" charset="0"/>
              </a:rPr>
              <a:t>15 </a:t>
            </a:r>
            <a:r>
              <a:rPr lang="hr-HR" altLang="sr-Latn-RS" sz="1400" dirty="0">
                <a:latin typeface="Comic Sans MS" pitchFamily="66" charset="0"/>
              </a:rPr>
              <a:t>%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2" name="Text Box 42"/>
          <p:cNvSpPr txBox="1">
            <a:spLocks noChangeArrowheads="1"/>
          </p:cNvSpPr>
          <p:nvPr/>
        </p:nvSpPr>
        <p:spPr bwMode="auto">
          <a:xfrm>
            <a:off x="3201988" y="2259013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>
                <a:latin typeface="Comic Sans MS" pitchFamily="66" charset="0"/>
              </a:rPr>
              <a:t>=  </a:t>
            </a:r>
            <a:r>
              <a:rPr lang="hr-HR" altLang="sr-Latn-RS" sz="1400" dirty="0" smtClean="0">
                <a:latin typeface="Comic Sans MS" pitchFamily="66" charset="0"/>
              </a:rPr>
              <a:t>37 </a:t>
            </a:r>
            <a:r>
              <a:rPr lang="hr-HR" altLang="sr-Latn-RS" sz="1400" dirty="0">
                <a:latin typeface="Comic Sans MS" pitchFamily="66" charset="0"/>
              </a:rPr>
              <a:t>%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3" name="Text Box 43"/>
          <p:cNvSpPr txBox="1">
            <a:spLocks noChangeArrowheads="1"/>
          </p:cNvSpPr>
          <p:nvPr/>
        </p:nvSpPr>
        <p:spPr bwMode="auto">
          <a:xfrm>
            <a:off x="3201988" y="2651125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>
                <a:latin typeface="Comic Sans MS" pitchFamily="66" charset="0"/>
              </a:rPr>
              <a:t>=  </a:t>
            </a:r>
            <a:r>
              <a:rPr lang="hr-HR" altLang="sr-Latn-RS" sz="1400" dirty="0" smtClean="0">
                <a:latin typeface="Comic Sans MS" pitchFamily="66" charset="0"/>
              </a:rPr>
              <a:t>30 </a:t>
            </a:r>
            <a:r>
              <a:rPr lang="hr-HR" altLang="sr-Latn-RS" sz="1400" dirty="0">
                <a:latin typeface="Comic Sans MS" pitchFamily="66" charset="0"/>
              </a:rPr>
              <a:t>%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4" name="Text Box 44"/>
          <p:cNvSpPr txBox="1">
            <a:spLocks noChangeArrowheads="1"/>
          </p:cNvSpPr>
          <p:nvPr/>
        </p:nvSpPr>
        <p:spPr bwMode="auto">
          <a:xfrm>
            <a:off x="3201988" y="3051175"/>
            <a:ext cx="1027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400" dirty="0">
                <a:latin typeface="Comic Sans MS" pitchFamily="66" charset="0"/>
              </a:rPr>
              <a:t>=  </a:t>
            </a:r>
            <a:r>
              <a:rPr lang="hr-HR" altLang="sr-Latn-RS" sz="1400" dirty="0" smtClean="0">
                <a:latin typeface="Comic Sans MS" pitchFamily="66" charset="0"/>
              </a:rPr>
              <a:t>18 </a:t>
            </a:r>
            <a:r>
              <a:rPr lang="hr-HR" altLang="sr-Latn-RS" sz="1400" dirty="0">
                <a:latin typeface="Comic Sans MS" pitchFamily="66" charset="0"/>
              </a:rPr>
              <a:t>%</a:t>
            </a:r>
            <a:endParaRPr lang="en-US" altLang="sr-Latn-RS" sz="1400" dirty="0">
              <a:latin typeface="Comic Sans MS" pitchFamily="66" charset="0"/>
            </a:endParaRPr>
          </a:p>
        </p:txBody>
      </p:sp>
      <p:sp>
        <p:nvSpPr>
          <p:cNvPr id="25645" name="Text Box 45"/>
          <p:cNvSpPr txBox="1">
            <a:spLocks noChangeArrowheads="1"/>
          </p:cNvSpPr>
          <p:nvPr/>
        </p:nvSpPr>
        <p:spPr bwMode="auto">
          <a:xfrm>
            <a:off x="4787900" y="109538"/>
            <a:ext cx="4283075" cy="3167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700" b="0" u="sng"/>
              <a:t>Podsjetnik:</a:t>
            </a:r>
          </a:p>
          <a:p>
            <a:endParaRPr lang="hr-HR" altLang="sr-Latn-RS" sz="1700" b="0" u="sng"/>
          </a:p>
          <a:p>
            <a:endParaRPr lang="hr-HR" altLang="sr-Latn-RS" sz="500" b="0" u="sng"/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  <a:p>
            <a:endParaRPr lang="hr-HR" altLang="sr-Latn-RS">
              <a:solidFill>
                <a:srgbClr val="FF6600"/>
              </a:solidFill>
            </a:endParaRPr>
          </a:p>
        </p:txBody>
      </p:sp>
      <p:sp>
        <p:nvSpPr>
          <p:cNvPr id="25646" name="Oval 55"/>
          <p:cNvSpPr>
            <a:spLocks noChangeArrowheads="1"/>
          </p:cNvSpPr>
          <p:nvPr/>
        </p:nvSpPr>
        <p:spPr bwMode="auto">
          <a:xfrm>
            <a:off x="466725" y="1773238"/>
            <a:ext cx="1081088" cy="1727200"/>
          </a:xfrm>
          <a:prstGeom prst="ellips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25647" name="Text Box 56"/>
          <p:cNvSpPr txBox="1">
            <a:spLocks noChangeArrowheads="1"/>
          </p:cNvSpPr>
          <p:nvPr/>
        </p:nvSpPr>
        <p:spPr bwMode="auto">
          <a:xfrm>
            <a:off x="5030" y="3464553"/>
            <a:ext cx="21240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dirty="0">
                <a:solidFill>
                  <a:srgbClr val="002060"/>
                </a:solidFill>
              </a:rPr>
              <a:t>obilježja </a:t>
            </a:r>
          </a:p>
          <a:p>
            <a:r>
              <a:rPr lang="hr-HR" altLang="sr-Latn-RS" b="0" dirty="0"/>
              <a:t>(</a:t>
            </a:r>
            <a:r>
              <a:rPr lang="hr-HR" altLang="sr-Latn-RS" b="0" dirty="0" smtClean="0"/>
              <a:t>kriterijumi </a:t>
            </a:r>
            <a:r>
              <a:rPr lang="hr-HR" altLang="sr-Latn-RS" b="0" dirty="0"/>
              <a:t>za podjelu)</a:t>
            </a:r>
            <a:endParaRPr lang="hr-HR" altLang="sr-Latn-RS" dirty="0">
              <a:solidFill>
                <a:srgbClr val="FF6600"/>
              </a:solidFill>
            </a:endParaRPr>
          </a:p>
        </p:txBody>
      </p:sp>
      <p:cxnSp>
        <p:nvCxnSpPr>
          <p:cNvPr id="25648" name="AutoShape 57"/>
          <p:cNvCxnSpPr>
            <a:cxnSpLocks noChangeShapeType="1"/>
            <a:stCxn id="25646" idx="2"/>
          </p:cNvCxnSpPr>
          <p:nvPr/>
        </p:nvCxnSpPr>
        <p:spPr bwMode="auto">
          <a:xfrm rot="10800000" flipV="1">
            <a:off x="250825" y="2636838"/>
            <a:ext cx="201613" cy="863600"/>
          </a:xfrm>
          <a:prstGeom prst="bentConnector2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49" name="Oval 58"/>
          <p:cNvSpPr>
            <a:spLocks noChangeArrowheads="1"/>
          </p:cNvSpPr>
          <p:nvPr/>
        </p:nvSpPr>
        <p:spPr bwMode="auto">
          <a:xfrm>
            <a:off x="1547813" y="1773238"/>
            <a:ext cx="863600" cy="1728787"/>
          </a:xfrm>
          <a:prstGeom prst="ellips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hr-HR" altLang="en-US"/>
          </a:p>
        </p:txBody>
      </p:sp>
      <p:sp>
        <p:nvSpPr>
          <p:cNvPr id="25650" name="Text Box 59"/>
          <p:cNvSpPr txBox="1">
            <a:spLocks noChangeArrowheads="1"/>
          </p:cNvSpPr>
          <p:nvPr/>
        </p:nvSpPr>
        <p:spPr bwMode="auto">
          <a:xfrm>
            <a:off x="2228850" y="3644900"/>
            <a:ext cx="44307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dirty="0">
                <a:solidFill>
                  <a:srgbClr val="002060"/>
                </a:solidFill>
              </a:rPr>
              <a:t>frekvencije </a:t>
            </a:r>
          </a:p>
          <a:p>
            <a:r>
              <a:rPr lang="hr-HR" altLang="sr-Latn-RS" b="0" dirty="0"/>
              <a:t>(brojevi objekata u pojedinim </a:t>
            </a:r>
            <a:r>
              <a:rPr lang="hr-HR" altLang="sr-Latn-RS" b="0" dirty="0" smtClean="0"/>
              <a:t>skupovima</a:t>
            </a:r>
            <a:r>
              <a:rPr lang="hr-HR" altLang="sr-Latn-RS" b="0" dirty="0"/>
              <a:t>)</a:t>
            </a:r>
          </a:p>
        </p:txBody>
      </p:sp>
      <p:sp>
        <p:nvSpPr>
          <p:cNvPr id="25651" name="Line 60"/>
          <p:cNvSpPr>
            <a:spLocks noChangeShapeType="1"/>
          </p:cNvSpPr>
          <p:nvPr/>
        </p:nvSpPr>
        <p:spPr bwMode="auto">
          <a:xfrm>
            <a:off x="2122488" y="3429000"/>
            <a:ext cx="288925" cy="21590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52" name="Text Box 61"/>
          <p:cNvSpPr txBox="1">
            <a:spLocks noChangeArrowheads="1"/>
          </p:cNvSpPr>
          <p:nvPr/>
        </p:nvSpPr>
        <p:spPr bwMode="auto">
          <a:xfrm>
            <a:off x="4787900" y="549275"/>
            <a:ext cx="4283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700" dirty="0">
                <a:solidFill>
                  <a:srgbClr val="002060"/>
                </a:solidFill>
              </a:rPr>
              <a:t>Skup objekata</a:t>
            </a:r>
            <a:r>
              <a:rPr lang="hr-HR" altLang="sr-Latn-RS" sz="1700" b="0" dirty="0">
                <a:solidFill>
                  <a:srgbClr val="002060"/>
                </a:solidFill>
              </a:rPr>
              <a:t> </a:t>
            </a:r>
            <a:r>
              <a:rPr lang="hr-HR" altLang="sr-Latn-RS" sz="1700" b="0" dirty="0"/>
              <a:t>čine svi objekti među kojima vršimo prebrojavanje.</a:t>
            </a:r>
          </a:p>
        </p:txBody>
      </p:sp>
      <p:sp>
        <p:nvSpPr>
          <p:cNvPr id="25653" name="Text Box 62"/>
          <p:cNvSpPr txBox="1">
            <a:spLocks noChangeArrowheads="1"/>
          </p:cNvSpPr>
          <p:nvPr/>
        </p:nvSpPr>
        <p:spPr bwMode="auto">
          <a:xfrm>
            <a:off x="4787900" y="1258888"/>
            <a:ext cx="4283075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700" dirty="0">
                <a:solidFill>
                  <a:srgbClr val="002060"/>
                </a:solidFill>
              </a:rPr>
              <a:t>Obilježja skupa objekata </a:t>
            </a:r>
            <a:r>
              <a:rPr lang="hr-HR" altLang="sr-Latn-RS" sz="1700" b="0" dirty="0"/>
              <a:t>su </a:t>
            </a:r>
            <a:r>
              <a:rPr lang="hr-HR" altLang="sr-Latn-RS" sz="1700" b="0" dirty="0" smtClean="0"/>
              <a:t>kriterijumi </a:t>
            </a:r>
            <a:r>
              <a:rPr lang="hr-HR" altLang="sr-Latn-RS" sz="1700" b="0" dirty="0"/>
              <a:t>po kojima objekte razvrstavamo u razne </a:t>
            </a:r>
            <a:r>
              <a:rPr lang="hr-HR" altLang="sr-Latn-RS" sz="1700" b="0" dirty="0" smtClean="0"/>
              <a:t>skupove, </a:t>
            </a:r>
            <a:r>
              <a:rPr lang="hr-HR" altLang="sr-Latn-RS" sz="1700" b="0" dirty="0"/>
              <a:t>tj. po kojima ih prebrojavamo.</a:t>
            </a:r>
          </a:p>
        </p:txBody>
      </p:sp>
      <p:sp>
        <p:nvSpPr>
          <p:cNvPr id="25654" name="Text Box 63"/>
          <p:cNvSpPr txBox="1">
            <a:spLocks noChangeArrowheads="1"/>
          </p:cNvSpPr>
          <p:nvPr/>
        </p:nvSpPr>
        <p:spPr bwMode="auto">
          <a:xfrm>
            <a:off x="4787900" y="2249488"/>
            <a:ext cx="4283075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sz="1700" dirty="0">
                <a:solidFill>
                  <a:srgbClr val="002060"/>
                </a:solidFill>
              </a:rPr>
              <a:t>Frekvencija</a:t>
            </a:r>
            <a:r>
              <a:rPr lang="hr-HR" altLang="sr-Latn-RS" sz="1700" dirty="0">
                <a:solidFill>
                  <a:srgbClr val="FF6600"/>
                </a:solidFill>
              </a:rPr>
              <a:t> </a:t>
            </a:r>
            <a:r>
              <a:rPr lang="hr-HR" altLang="sr-Latn-RS" sz="1700" b="0" dirty="0"/>
              <a:t>nekog obilježja je broj koji govori koliko objekata ima to obilježje (koliko ih zadovoljava neki </a:t>
            </a:r>
            <a:r>
              <a:rPr lang="hr-HR" altLang="sr-Latn-RS" sz="1700" b="0" dirty="0" smtClean="0"/>
              <a:t>kriterijum).</a:t>
            </a:r>
            <a:endParaRPr lang="en-US" altLang="sr-Latn-RS" sz="1700" b="0" dirty="0"/>
          </a:p>
        </p:txBody>
      </p:sp>
      <p:sp>
        <p:nvSpPr>
          <p:cNvPr id="25655" name="Text Box 64"/>
          <p:cNvSpPr txBox="1">
            <a:spLocks noChangeArrowheads="1"/>
          </p:cNvSpPr>
          <p:nvPr/>
        </p:nvSpPr>
        <p:spPr bwMode="auto">
          <a:xfrm>
            <a:off x="87313" y="38100"/>
            <a:ext cx="9797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b="0" u="sng" dirty="0" smtClean="0"/>
              <a:t>Primjer:</a:t>
            </a:r>
            <a:endParaRPr lang="en-US" altLang="sr-Latn-RS" b="0" u="sng" dirty="0"/>
          </a:p>
        </p:txBody>
      </p:sp>
      <p:sp>
        <p:nvSpPr>
          <p:cNvPr id="150596" name="Text Box 68"/>
          <p:cNvSpPr txBox="1">
            <a:spLocks noChangeArrowheads="1"/>
          </p:cNvSpPr>
          <p:nvPr/>
        </p:nvSpPr>
        <p:spPr bwMode="auto">
          <a:xfrm>
            <a:off x="5324428" y="5673635"/>
            <a:ext cx="21240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dirty="0">
                <a:solidFill>
                  <a:srgbClr val="002060"/>
                </a:solidFill>
              </a:rPr>
              <a:t>obilježja </a:t>
            </a:r>
          </a:p>
          <a:p>
            <a:r>
              <a:rPr lang="hr-HR" altLang="sr-Latn-RS" b="0" dirty="0"/>
              <a:t>(</a:t>
            </a:r>
            <a:r>
              <a:rPr lang="hr-HR" altLang="sr-Latn-RS" b="0" dirty="0" smtClean="0"/>
              <a:t>kriterijumi </a:t>
            </a:r>
            <a:r>
              <a:rPr lang="hr-HR" altLang="sr-Latn-RS" b="0" dirty="0"/>
              <a:t>za podjelu)</a:t>
            </a:r>
          </a:p>
          <a:p>
            <a:r>
              <a:rPr lang="hr-HR" altLang="sr-Latn-RS" b="0" dirty="0"/>
              <a:t>(na osi x)</a:t>
            </a:r>
            <a:endParaRPr lang="hr-HR" altLang="sr-Latn-RS" dirty="0">
              <a:solidFill>
                <a:srgbClr val="FF6600"/>
              </a:solidFill>
            </a:endParaRPr>
          </a:p>
        </p:txBody>
      </p:sp>
      <p:sp>
        <p:nvSpPr>
          <p:cNvPr id="150599" name="Text Box 71"/>
          <p:cNvSpPr txBox="1">
            <a:spLocks noChangeArrowheads="1"/>
          </p:cNvSpPr>
          <p:nvPr/>
        </p:nvSpPr>
        <p:spPr bwMode="auto">
          <a:xfrm>
            <a:off x="6443663" y="4365625"/>
            <a:ext cx="21240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hr-HR" altLang="sr-Latn-RS" dirty="0">
                <a:solidFill>
                  <a:srgbClr val="002060"/>
                </a:solidFill>
              </a:rPr>
              <a:t>frekvencije</a:t>
            </a:r>
          </a:p>
          <a:p>
            <a:r>
              <a:rPr lang="hr-HR" altLang="sr-Latn-RS" b="0" dirty="0"/>
              <a:t>(koliko je objekata u </a:t>
            </a:r>
            <a:r>
              <a:rPr lang="hr-HR" altLang="sr-Latn-RS" b="0" dirty="0" smtClean="0"/>
              <a:t>kojem skupu)</a:t>
            </a:r>
            <a:endParaRPr lang="hr-HR" altLang="sr-Latn-RS" b="0" dirty="0"/>
          </a:p>
          <a:p>
            <a:r>
              <a:rPr lang="hr-HR" altLang="sr-Latn-RS" b="0" dirty="0"/>
              <a:t>(na osi y)</a:t>
            </a:r>
            <a:endParaRPr lang="hr-HR" altLang="sr-Latn-RS" dirty="0">
              <a:solidFill>
                <a:srgbClr val="FF6600"/>
              </a:solidFill>
            </a:endParaRPr>
          </a:p>
        </p:txBody>
      </p:sp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069219"/>
              </p:ext>
            </p:extLst>
          </p:nvPr>
        </p:nvGraphicFramePr>
        <p:xfrm>
          <a:off x="104959" y="4365625"/>
          <a:ext cx="4682941" cy="2347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/>
          <p:nvPr/>
        </p:nvSpPr>
        <p:spPr>
          <a:xfrm>
            <a:off x="827583" y="6084898"/>
            <a:ext cx="3630909" cy="62188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458493" y="5895998"/>
            <a:ext cx="865935" cy="37780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83568" y="4581128"/>
            <a:ext cx="5702897" cy="37980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533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2088232"/>
          </a:xfrm>
        </p:spPr>
        <p:txBody>
          <a:bodyPr>
            <a:normAutofit/>
          </a:bodyPr>
          <a:lstStyle/>
          <a:p>
            <a:r>
              <a:rPr lang="hr-HR" altLang="sr-Latn-RS" sz="2400" b="0" dirty="0" smtClean="0"/>
              <a:t>Stubasti  i linijski dijagrami korisni su i ako želimo uporediti podatke.</a:t>
            </a:r>
            <a:r>
              <a:rPr lang="en-US" altLang="sr-Latn-RS" sz="2400" b="0" dirty="0" smtClean="0"/>
              <a:t/>
            </a:r>
            <a:br>
              <a:rPr lang="en-US" altLang="sr-Latn-RS" sz="2400" b="0" dirty="0" smtClean="0"/>
            </a:br>
            <a:r>
              <a:rPr lang="sr-Latn-RS" sz="2400" dirty="0" smtClean="0">
                <a:solidFill>
                  <a:schemeClr val="tx1"/>
                </a:solidFill>
              </a:rPr>
              <a:t>Primjer: U tabeli  su dati podaci o brojevima telefonskih razgovora koje su tokom radne nedelje obavili  Sena, Said i Emin. Dati su  i odgovarajući dijagrami.</a:t>
            </a:r>
            <a:br>
              <a:rPr lang="sr-Latn-RS" sz="2400" dirty="0" smtClean="0">
                <a:solidFill>
                  <a:schemeClr val="tx1"/>
                </a:solidFill>
              </a:rPr>
            </a:br>
            <a:endParaRPr lang="en-US" sz="24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9383325"/>
              </p:ext>
            </p:extLst>
          </p:nvPr>
        </p:nvGraphicFramePr>
        <p:xfrm>
          <a:off x="323528" y="3501008"/>
          <a:ext cx="3888432" cy="310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661955"/>
              </p:ext>
            </p:extLst>
          </p:nvPr>
        </p:nvGraphicFramePr>
        <p:xfrm>
          <a:off x="4499992" y="2060848"/>
          <a:ext cx="421196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949793"/>
              </p:ext>
            </p:extLst>
          </p:nvPr>
        </p:nvGraphicFramePr>
        <p:xfrm>
          <a:off x="323528" y="2060850"/>
          <a:ext cx="3888431" cy="1296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194"/>
                <a:gridCol w="805517"/>
                <a:gridCol w="599180"/>
                <a:gridCol w="599180"/>
                <a:gridCol w="599180"/>
                <a:gridCol w="599180"/>
              </a:tblGrid>
              <a:tr h="25922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Broj poziva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22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Ponedeljak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Utorak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Srijeda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Četvrtak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Petak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Sena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Said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Emin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24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Latn-RS" sz="2400" dirty="0" smtClean="0">
                <a:solidFill>
                  <a:schemeClr val="tx1"/>
                </a:solidFill>
              </a:rPr>
              <a:t>Primjer: U jednoj bolnici registrovana je dužina svake od 400 beba rođenih u određenom periodu. Dobijeni podaci su prikazani u tabeli i grafički.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656848"/>
              </p:ext>
            </p:extLst>
          </p:nvPr>
        </p:nvGraphicFramePr>
        <p:xfrm>
          <a:off x="467544" y="1600200"/>
          <a:ext cx="2376264" cy="32689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96"/>
                <a:gridCol w="720080"/>
                <a:gridCol w="792088"/>
              </a:tblGrid>
              <a:tr h="520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Dužina bebe u cm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Broj beba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[40,43)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[43,46)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3,50%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[46,49)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[49,52)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43,50%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[52,55)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116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29%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[55,58)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2,50%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[58,61)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0,50%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Ukupno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400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100%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8895" y="5329275"/>
            <a:ext cx="8937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sr-Latn-RS" sz="2000" b="0" dirty="0" smtClean="0">
                <a:latin typeface="+mj-lt"/>
              </a:rPr>
              <a:t>Pojedini pravougaonici  ne predstavljaju tačno određen</a:t>
            </a:r>
            <a:r>
              <a:rPr lang="hr-HR" altLang="sr-Latn-RS" sz="2000" dirty="0" smtClean="0">
                <a:latin typeface="+mj-lt"/>
              </a:rPr>
              <a:t>u dužinu beba</a:t>
            </a:r>
            <a:r>
              <a:rPr lang="hr-HR" altLang="sr-Latn-RS" sz="2000" b="0" dirty="0" smtClean="0">
                <a:latin typeface="+mj-lt"/>
              </a:rPr>
              <a:t> u cm,  već interval "od-do".</a:t>
            </a:r>
          </a:p>
          <a:p>
            <a:r>
              <a:rPr lang="hr-HR" altLang="sr-Latn-RS" sz="2000" b="0" dirty="0" smtClean="0">
                <a:latin typeface="+mj-lt"/>
              </a:rPr>
              <a:t>Takav dijagram naziva se </a:t>
            </a:r>
            <a:r>
              <a:rPr lang="hr-HR" altLang="sr-Latn-RS" sz="2000" u="sng" dirty="0" smtClean="0">
                <a:solidFill>
                  <a:srgbClr val="0070C0"/>
                </a:solidFill>
                <a:latin typeface="+mj-lt"/>
              </a:rPr>
              <a:t>histogram</a:t>
            </a:r>
            <a:r>
              <a:rPr lang="hr-HR" altLang="sr-Latn-RS" sz="2000" dirty="0" smtClean="0">
                <a:solidFill>
                  <a:srgbClr val="0070C0"/>
                </a:solidFill>
                <a:latin typeface="+mj-lt"/>
              </a:rPr>
              <a:t>.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522869"/>
              </p:ext>
            </p:extLst>
          </p:nvPr>
        </p:nvGraphicFramePr>
        <p:xfrm>
          <a:off x="3203848" y="1628800"/>
          <a:ext cx="561662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836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864096"/>
          </a:xfrm>
        </p:spPr>
        <p:txBody>
          <a:bodyPr>
            <a:noAutofit/>
          </a:bodyPr>
          <a:lstStyle/>
          <a:p>
            <a:pPr algn="just"/>
            <a:r>
              <a:rPr lang="sr-Latn-RS" sz="2000" dirty="0" smtClean="0">
                <a:latin typeface="Comic Sans MS" panose="030F0702030302020204" pitchFamily="66" charset="0"/>
              </a:rPr>
              <a:t>Primjer: Linijski dijagram prikazuje temperaturnu liniju jednog pacijenta u toku njegovog liječenja koje je trajalo 12 dana.</a:t>
            </a:r>
            <a:br>
              <a:rPr lang="sr-Latn-RS" sz="2000" dirty="0" smtClean="0">
                <a:latin typeface="Comic Sans MS" panose="030F0702030302020204" pitchFamily="66" charset="0"/>
              </a:rPr>
            </a:br>
            <a:r>
              <a:rPr lang="sr-Latn-RS" sz="2000" dirty="0" smtClean="0">
                <a:latin typeface="Comic Sans MS" panose="030F0702030302020204" pitchFamily="66" charset="0"/>
              </a:rPr>
              <a:t>-Koliko dana je pacijent imao temperaturu 38 stepeni?</a:t>
            </a:r>
            <a:br>
              <a:rPr lang="sr-Latn-RS" sz="2000" dirty="0" smtClean="0">
                <a:latin typeface="Comic Sans MS" panose="030F0702030302020204" pitchFamily="66" charset="0"/>
              </a:rPr>
            </a:br>
            <a:r>
              <a:rPr lang="sr-Latn-RS" sz="2000" dirty="0" smtClean="0">
                <a:latin typeface="Comic Sans MS" panose="030F0702030302020204" pitchFamily="66" charset="0"/>
              </a:rPr>
              <a:t>Iz datog dijagrama vidimo da je imao tri dana temperaturu 38 sepeni.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515682"/>
              </p:ext>
            </p:extLst>
          </p:nvPr>
        </p:nvGraphicFramePr>
        <p:xfrm>
          <a:off x="1835696" y="1484784"/>
          <a:ext cx="5400600" cy="3475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26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2628528"/>
          </a:xfrm>
        </p:spPr>
        <p:txBody>
          <a:bodyPr>
            <a:normAutofit/>
          </a:bodyPr>
          <a:lstStyle/>
          <a:p>
            <a:pPr algn="l"/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>Primjer trakastog dijagrama koji pokazuje aktivnosti učenika u toku dana </a:t>
            </a:r>
            <a:r>
              <a:rPr lang="sr-Latn-RS" sz="2400" dirty="0">
                <a:latin typeface="+mn-lt"/>
              </a:rPr>
              <a:t>:</a:t>
            </a:r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r-Latn-RS" sz="2400" dirty="0" smtClean="0">
                <a:solidFill>
                  <a:schemeClr val="tx1"/>
                </a:solidFill>
                <a:latin typeface="+mn-lt"/>
              </a:rPr>
            </a:br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>- spavanje 35% dana,</a:t>
            </a:r>
            <a:br>
              <a:rPr lang="sr-Latn-RS" sz="2400" dirty="0" smtClean="0">
                <a:solidFill>
                  <a:schemeClr val="tx1"/>
                </a:solidFill>
                <a:latin typeface="+mn-lt"/>
              </a:rPr>
            </a:br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>- učenje 30% dana,</a:t>
            </a:r>
            <a:br>
              <a:rPr lang="sr-Latn-RS" sz="2400" dirty="0" smtClean="0">
                <a:solidFill>
                  <a:schemeClr val="tx1"/>
                </a:solidFill>
                <a:latin typeface="+mn-lt"/>
              </a:rPr>
            </a:br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>- sportske aktivnosti: 5% dana,</a:t>
            </a:r>
            <a:br>
              <a:rPr lang="sr-Latn-RS" sz="2400" dirty="0" smtClean="0">
                <a:solidFill>
                  <a:schemeClr val="tx1"/>
                </a:solidFill>
                <a:latin typeface="+mn-lt"/>
              </a:rPr>
            </a:br>
            <a:r>
              <a:rPr lang="sr-Latn-RS" sz="2400" dirty="0" smtClean="0">
                <a:solidFill>
                  <a:schemeClr val="tx1"/>
                </a:solidFill>
                <a:latin typeface="+mn-lt"/>
              </a:rPr>
              <a:t>- odmor i razonoda 30% dana.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243867"/>
              </p:ext>
            </p:extLst>
          </p:nvPr>
        </p:nvGraphicFramePr>
        <p:xfrm>
          <a:off x="1619672" y="2564904"/>
          <a:ext cx="540060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323528" y="587586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/>
              <a:t>Stubasti dijagrami kod kojih su stubići postavljeni horizontalno zovu se trakasti </a:t>
            </a:r>
            <a:r>
              <a:rPr lang="sr-Latn-RS" dirty="0" smtClean="0"/>
              <a:t>dijagrami.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031032"/>
          </a:xfrm>
        </p:spPr>
        <p:txBody>
          <a:bodyPr>
            <a:noAutofit/>
          </a:bodyPr>
          <a:lstStyle/>
          <a:p>
            <a:pPr lvl="0"/>
            <a:r>
              <a:rPr lang="sr-Latn-RS" sz="2800" dirty="0" smtClean="0"/>
              <a:t/>
            </a:r>
            <a:br>
              <a:rPr lang="sr-Latn-RS" sz="2800" dirty="0" smtClean="0"/>
            </a:br>
            <a:r>
              <a:rPr lang="sr-Latn-RS" sz="2800" dirty="0"/>
              <a:t/>
            </a:r>
            <a:br>
              <a:rPr lang="sr-Latn-RS" sz="2800" dirty="0"/>
            </a:br>
            <a:r>
              <a:rPr lang="sr-Latn-RS" sz="2800" dirty="0" smtClean="0">
                <a:solidFill>
                  <a:schemeClr val="tx1"/>
                </a:solidFill>
              </a:rPr>
              <a:t>Domaći:</a:t>
            </a:r>
            <a:br>
              <a:rPr lang="sr-Latn-RS" sz="2800" dirty="0" smtClean="0">
                <a:solidFill>
                  <a:schemeClr val="tx1"/>
                </a:solidFill>
              </a:rPr>
            </a:br>
            <a:r>
              <a:rPr lang="sr-Latn-RS" sz="2000" dirty="0" smtClean="0">
                <a:solidFill>
                  <a:schemeClr val="tx1"/>
                </a:solidFill>
              </a:rPr>
              <a:t>1.</a:t>
            </a:r>
            <a:r>
              <a:rPr lang="sr-Latn-RS" sz="2800" dirty="0" smtClean="0">
                <a:solidFill>
                  <a:schemeClr val="tx1"/>
                </a:solidFill>
              </a:rPr>
              <a:t/>
            </a:r>
            <a:br>
              <a:rPr lang="sr-Latn-RS" sz="2800" dirty="0" smtClean="0">
                <a:solidFill>
                  <a:schemeClr val="tx1"/>
                </a:solidFill>
              </a:rPr>
            </a:br>
            <a:r>
              <a:rPr lang="sr-Latn-RS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Kružni </a:t>
            </a:r>
            <a:r>
              <a:rPr lang="sr-Latn-R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dijagram prikazuje procenat nekih elemenata u čovečijem organizmu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2400" dirty="0">
                <a:latin typeface="+mn-lt"/>
                <a:cs typeface="Arial" panose="020B0604020202020204" pitchFamily="34" charset="0"/>
              </a:rPr>
            </a:b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896660"/>
              </p:ext>
            </p:extLst>
          </p:nvPr>
        </p:nvGraphicFramePr>
        <p:xfrm>
          <a:off x="2195736" y="3933056"/>
          <a:ext cx="4324350" cy="2690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626" y="1988840"/>
            <a:ext cx="5164668" cy="3225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187624" y="5445224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2000" dirty="0" smtClean="0"/>
              <a:t>Koji element je najzastupljeniji u organizmu?</a:t>
            </a:r>
          </a:p>
          <a:p>
            <a:pPr marL="342900" indent="-342900">
              <a:buAutoNum type="arabicPeriod"/>
            </a:pPr>
            <a:r>
              <a:rPr lang="sr-Latn-RS" sz="2000" dirty="0" smtClean="0"/>
              <a:t>Ako je masa nekog čovjeka 80kg koliko se kiseonika nalazi u njegovom organizmu?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9867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29" y="0"/>
            <a:ext cx="4514444" cy="5877272"/>
          </a:xfrm>
        </p:spPr>
        <p:txBody>
          <a:bodyPr>
            <a:normAutofit/>
          </a:bodyPr>
          <a:lstStyle/>
          <a:p>
            <a:pPr algn="l"/>
            <a:r>
              <a:rPr lang="sr-Latn-RS" sz="2200" dirty="0" smtClean="0">
                <a:solidFill>
                  <a:schemeClr val="tx1"/>
                </a:solidFill>
              </a:rPr>
              <a:t>                           2</a:t>
            </a:r>
            <a:r>
              <a:rPr lang="sr-Latn-RS" dirty="0" smtClean="0">
                <a:solidFill>
                  <a:schemeClr val="tx1"/>
                </a:solidFill>
              </a:rPr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Na </a:t>
            </a:r>
            <a:r>
              <a:rPr lang="en-US" sz="2000" dirty="0">
                <a:solidFill>
                  <a:schemeClr val="tx1"/>
                </a:solidFill>
              </a:rPr>
              <a:t>sistematskom pregledu </a:t>
            </a:r>
            <a:r>
              <a:rPr lang="sr-Latn-RS" sz="2000" dirty="0" smtClean="0">
                <a:solidFill>
                  <a:schemeClr val="tx1"/>
                </a:solidFill>
              </a:rPr>
              <a:t/>
            </a:r>
            <a:br>
              <a:rPr lang="sr-Latn-R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m</a:t>
            </a:r>
            <a:r>
              <a:rPr lang="sr-Latn-RS" sz="2000" dirty="0" smtClean="0">
                <a:solidFill>
                  <a:schemeClr val="tx1"/>
                </a:solidFill>
              </a:rPr>
              <a:t>j</a:t>
            </a:r>
            <a:r>
              <a:rPr lang="en-US" sz="2000" dirty="0" smtClean="0">
                <a:solidFill>
                  <a:schemeClr val="tx1"/>
                </a:solidFill>
              </a:rPr>
              <a:t>erena </a:t>
            </a:r>
            <a:r>
              <a:rPr lang="en-US" sz="2000" dirty="0">
                <a:solidFill>
                  <a:schemeClr val="tx1"/>
                </a:solidFill>
              </a:rPr>
              <a:t>je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visina učenika (u </a:t>
            </a:r>
            <a:r>
              <a:rPr lang="en-US" sz="2000" i="1" dirty="0">
                <a:solidFill>
                  <a:schemeClr val="tx1"/>
                </a:solidFill>
              </a:rPr>
              <a:t>cm</a:t>
            </a:r>
            <a:r>
              <a:rPr lang="en-US" sz="2000" dirty="0">
                <a:solidFill>
                  <a:schemeClr val="tx1"/>
                </a:solidFill>
              </a:rPr>
              <a:t>):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it-IT" sz="2000" dirty="0">
                <a:solidFill>
                  <a:schemeClr val="tx1"/>
                </a:solidFill>
              </a:rPr>
              <a:t>a) Pročitati podatke sa </a:t>
            </a:r>
            <a:r>
              <a:rPr lang="it-IT" sz="2000" dirty="0" smtClean="0">
                <a:solidFill>
                  <a:schemeClr val="tx1"/>
                </a:solidFill>
              </a:rPr>
              <a:t>dijagrama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it-IT" sz="2000" dirty="0" smtClean="0">
                <a:solidFill>
                  <a:schemeClr val="tx1"/>
                </a:solidFill>
              </a:rPr>
              <a:t>i</a:t>
            </a:r>
            <a:r>
              <a:rPr lang="sr-Latn-R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predstaviti </a:t>
            </a:r>
            <a:r>
              <a:rPr lang="en-US" sz="2000" dirty="0">
                <a:solidFill>
                  <a:schemeClr val="tx1"/>
                </a:solidFill>
              </a:rPr>
              <a:t>ih tabelarno.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b) Koliko učenika ima visinu nižu od 160</a:t>
            </a:r>
            <a:r>
              <a:rPr lang="pl-PL" sz="2000" i="1" dirty="0">
                <a:solidFill>
                  <a:schemeClr val="tx1"/>
                </a:solidFill>
              </a:rPr>
              <a:t>cm</a:t>
            </a:r>
            <a:r>
              <a:rPr lang="pl-PL" sz="2000" dirty="0">
                <a:solidFill>
                  <a:schemeClr val="tx1"/>
                </a:solidFill>
              </a:rPr>
              <a:t>? 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c) Koliko učenika ima visinu višu od 175</a:t>
            </a:r>
            <a:r>
              <a:rPr lang="fi-FI" sz="2000" i="1" dirty="0">
                <a:solidFill>
                  <a:schemeClr val="tx1"/>
                </a:solidFill>
              </a:rPr>
              <a:t>cm</a:t>
            </a:r>
            <a:r>
              <a:rPr lang="fi-FI" sz="2000" dirty="0">
                <a:solidFill>
                  <a:schemeClr val="tx1"/>
                </a:solidFill>
              </a:rPr>
              <a:t>? 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d) Koliko učenika je bilo </a:t>
            </a:r>
            <a:r>
              <a:rPr lang="pl-PL" sz="2000" dirty="0" smtClean="0">
                <a:solidFill>
                  <a:schemeClr val="tx1"/>
                </a:solidFill>
              </a:rPr>
              <a:t>na</a:t>
            </a:r>
            <a:br>
              <a:rPr lang="pl-PL" sz="2000" dirty="0" smtClean="0">
                <a:solidFill>
                  <a:schemeClr val="tx1"/>
                </a:solidFill>
              </a:rPr>
            </a:br>
            <a:r>
              <a:rPr lang="pl-PL" sz="2000" dirty="0" smtClean="0">
                <a:solidFill>
                  <a:schemeClr val="tx1"/>
                </a:solidFill>
              </a:rPr>
              <a:t> sistematskom </a:t>
            </a:r>
            <a:r>
              <a:rPr lang="en-US" sz="2000" dirty="0" smtClean="0">
                <a:solidFill>
                  <a:schemeClr val="tx1"/>
                </a:solidFill>
              </a:rPr>
              <a:t>pregledu?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08720"/>
            <a:ext cx="4615586" cy="43204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3917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948" y="260648"/>
            <a:ext cx="896448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000" dirty="0" smtClean="0"/>
              <a:t>                                                                   3.</a:t>
            </a:r>
          </a:p>
          <a:p>
            <a:r>
              <a:rPr lang="sr-Latn-RS" dirty="0" smtClean="0">
                <a:latin typeface="+mj-lt"/>
              </a:rPr>
              <a:t>Pacijent </a:t>
            </a:r>
            <a:r>
              <a:rPr lang="sr-Latn-RS" dirty="0">
                <a:latin typeface="+mj-lt"/>
              </a:rPr>
              <a:t>je primljen u bolnicu 13.februara u 10:00h</a:t>
            </a:r>
            <a:r>
              <a:rPr lang="sr-Latn-RS" dirty="0" smtClean="0">
                <a:latin typeface="+mj-lt"/>
              </a:rPr>
              <a:t>. Mjerena </a:t>
            </a:r>
            <a:r>
              <a:rPr lang="sr-Latn-RS" dirty="0">
                <a:latin typeface="+mj-lt"/>
              </a:rPr>
              <a:t>mu je </a:t>
            </a:r>
            <a:r>
              <a:rPr lang="sr-Latn-RS" dirty="0" smtClean="0">
                <a:latin typeface="+mj-lt"/>
              </a:rPr>
              <a:t>tjelesna </a:t>
            </a:r>
            <a:r>
              <a:rPr lang="sr-Latn-RS" dirty="0">
                <a:latin typeface="+mj-lt"/>
              </a:rPr>
              <a:t>temperatura pet puta dnevno u 6:00h, 10:00h, 14:00h, 18:00h i 22:00h</a:t>
            </a:r>
            <a:r>
              <a:rPr lang="sr-Latn-RS" dirty="0" smtClean="0">
                <a:latin typeface="+mj-lt"/>
              </a:rPr>
              <a:t>. Grafikon </a:t>
            </a:r>
            <a:r>
              <a:rPr lang="sr-Latn-RS" dirty="0">
                <a:latin typeface="+mj-lt"/>
              </a:rPr>
              <a:t>pokazuje tjelesne temperature pacijenta od trenutka primanja u bolnicu do trenutka otpuštanja iz bolnice.</a:t>
            </a:r>
            <a:endParaRPr lang="en-US" dirty="0">
              <a:latin typeface="+mj-lt"/>
            </a:endParaRPr>
          </a:p>
          <a:p>
            <a:r>
              <a:rPr lang="sr-Latn-RS" dirty="0">
                <a:latin typeface="+mj-lt"/>
              </a:rPr>
              <a:t>Pitanja su:</a:t>
            </a:r>
            <a:endParaRPr lang="en-US" dirty="0">
              <a:latin typeface="+mj-lt"/>
            </a:endParaRPr>
          </a:p>
          <a:p>
            <a:pPr lvl="0"/>
            <a:r>
              <a:rPr lang="sr-Latn-RS" dirty="0">
                <a:latin typeface="+mj-lt"/>
              </a:rPr>
              <a:t>a) Kog datuma je pacijent otpušten iz bolnice?</a:t>
            </a:r>
            <a:endParaRPr lang="en-US" dirty="0">
              <a:latin typeface="+mj-lt"/>
            </a:endParaRPr>
          </a:p>
          <a:p>
            <a:r>
              <a:rPr lang="sr-Latn-RS" dirty="0">
                <a:latin typeface="+mj-lt"/>
              </a:rPr>
              <a:t>b) Pacijent je popio 5ml sirupa nakon svakog mjerenja pri kom je tjelesna temperatura bila viša od 37,2 stepena</a:t>
            </a:r>
            <a:r>
              <a:rPr lang="sr-Latn-RS" dirty="0" smtClean="0">
                <a:latin typeface="+mj-lt"/>
              </a:rPr>
              <a:t>. Koliko </a:t>
            </a:r>
            <a:r>
              <a:rPr lang="sr-Latn-RS" dirty="0">
                <a:latin typeface="+mj-lt"/>
              </a:rPr>
              <a:t>je ml sirupa pacijent popio tokom boravka u bolnici?</a:t>
            </a:r>
            <a:endParaRPr lang="en-US" dirty="0">
              <a:latin typeface="+mj-lt"/>
            </a:endParaRPr>
          </a:p>
          <a:p>
            <a:r>
              <a:rPr lang="sr-Latn-RS" dirty="0">
                <a:latin typeface="+mj-lt"/>
              </a:rPr>
              <a:t>c) Koliki je prosjek svih pet vrijednosti temperatura izmjerenih tom pacijentu 14. februara?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 </a:t>
            </a:r>
          </a:p>
        </p:txBody>
      </p:sp>
      <p:pic>
        <p:nvPicPr>
          <p:cNvPr id="3" name="Picture 2" descr="https://xdn.tf.rs/2019/07/01/grafikon-2-830x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1" r="1650"/>
          <a:stretch/>
        </p:blipFill>
        <p:spPr bwMode="auto">
          <a:xfrm>
            <a:off x="251520" y="2996952"/>
            <a:ext cx="8496944" cy="3672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35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1065</Words>
  <Application>Microsoft Office PowerPoint</Application>
  <PresentationFormat>On-screen Show (4:3)</PresentationFormat>
  <Paragraphs>277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Stubasti  i linijski dijagrami korisni su i ako želimo uporediti podatke. Primjer: U tabeli  su dati podaci o brojevima telefonskih razgovora koje su tokom radne nedelje obavili  Sena, Said i Emin. Dati su  i odgovarajući dijagrami. </vt:lpstr>
      <vt:lpstr>Primjer: U jednoj bolnici registrovana je dužina svake od 400 beba rođenih u određenom periodu. Dobijeni podaci su prikazani u tabeli i grafički.</vt:lpstr>
      <vt:lpstr>Primjer: Linijski dijagram prikazuje temperaturnu liniju jednog pacijenta u toku njegovog liječenja koje je trajalo 12 dana. -Koliko dana je pacijent imao temperaturu 38 stepeni? Iz datog dijagrama vidimo da je imao tri dana temperaturu 38 sepeni.</vt:lpstr>
      <vt:lpstr>Primjer trakastog dijagrama koji pokazuje aktivnosti učenika u toku dana : - spavanje 35% dana, - učenje 30% dana, - sportske aktivnosti: 5% dana, - odmor i razonoda 30% dana.</vt:lpstr>
      <vt:lpstr>  Domaći: 1. Kružni dijagram prikazuje procenat nekih elemenata u čovečijem organizmu.  </vt:lpstr>
      <vt:lpstr>                           2.  Na sistematskom pregledu  mjerena je  visina učenika (u cm):  a) Pročitati podatke sa dijagrama i predstaviti ih tabelarno.  b) Koliko učenika ima visinu nižu od 160cm?  c) Koliko učenika ima visinu višu od 175cm?  d) Koliko učenika je bilo na  sistematskom pregledu?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Grafičko prikazivanje podataka</dc:title>
  <dc:creator>Toshiba</dc:creator>
  <cp:lastModifiedBy>Toshiba</cp:lastModifiedBy>
  <cp:revision>61</cp:revision>
  <dcterms:created xsi:type="dcterms:W3CDTF">2020-04-16T13:14:21Z</dcterms:created>
  <dcterms:modified xsi:type="dcterms:W3CDTF">2020-04-20T15:43:21Z</dcterms:modified>
</cp:coreProperties>
</file>