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16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7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07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4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2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6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89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1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3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4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3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841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0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CDABD1E5-F432-440F-8337-4120DB811A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F207C4-69D4-4884-99CB-7523889B3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0657" y="1055078"/>
            <a:ext cx="8721969" cy="1833570"/>
          </a:xfrm>
        </p:spPr>
        <p:txBody>
          <a:bodyPr anchor="b">
            <a:normAutofit/>
          </a:bodyPr>
          <a:lstStyle/>
          <a:p>
            <a:pPr fontAlgn="t"/>
            <a:r>
              <a:rPr lang="en-US" sz="3200" b="1" dirty="0">
                <a:solidFill>
                  <a:srgbClr val="363635"/>
                </a:solidFill>
                <a:latin typeface="Open Sans"/>
              </a:rPr>
              <a:t>NON-DEFINING RELATIVE CLAUSES </a:t>
            </a:r>
            <a:br>
              <a:rPr lang="bs-Latn-BA" sz="3200" b="1" dirty="0">
                <a:solidFill>
                  <a:srgbClr val="363635"/>
                </a:solidFill>
                <a:latin typeface="Open Sans"/>
              </a:rPr>
            </a:br>
            <a:r>
              <a:rPr lang="en-US" sz="3200" b="1" dirty="0">
                <a:solidFill>
                  <a:srgbClr val="363635"/>
                </a:solidFill>
                <a:latin typeface="Open Sans"/>
              </a:rPr>
              <a:t>(</a:t>
            </a:r>
            <a:r>
              <a:rPr lang="en-US" sz="3200" b="1" dirty="0" err="1">
                <a:solidFill>
                  <a:srgbClr val="363635"/>
                </a:solidFill>
                <a:latin typeface="Open Sans"/>
              </a:rPr>
              <a:t>umetnute</a:t>
            </a:r>
            <a:r>
              <a:rPr lang="en-US" sz="3200" b="1" dirty="0">
                <a:solidFill>
                  <a:srgbClr val="363635"/>
                </a:solidFill>
                <a:latin typeface="Open Sans"/>
              </a:rPr>
              <a:t> </a:t>
            </a:r>
            <a:r>
              <a:rPr lang="en-US" sz="3200" b="1" dirty="0" err="1">
                <a:solidFill>
                  <a:srgbClr val="363635"/>
                </a:solidFill>
                <a:latin typeface="Open Sans"/>
              </a:rPr>
              <a:t>odnosne</a:t>
            </a:r>
            <a:r>
              <a:rPr lang="en-US" sz="3200" b="1" dirty="0">
                <a:solidFill>
                  <a:srgbClr val="363635"/>
                </a:solidFill>
                <a:latin typeface="Open Sans"/>
              </a:rPr>
              <a:t> </a:t>
            </a:r>
            <a:r>
              <a:rPr lang="en-US" sz="3200" b="1" dirty="0" err="1">
                <a:solidFill>
                  <a:srgbClr val="363635"/>
                </a:solidFill>
                <a:latin typeface="Open Sans"/>
              </a:rPr>
              <a:t>rečenice</a:t>
            </a:r>
            <a:r>
              <a:rPr lang="en-US" sz="3200" b="1" dirty="0">
                <a:solidFill>
                  <a:srgbClr val="363635"/>
                </a:solidFill>
                <a:latin typeface="Open Sans"/>
              </a:rPr>
              <a:t>)</a:t>
            </a:r>
            <a:br>
              <a:rPr lang="en-US" sz="3200" b="1" dirty="0">
                <a:solidFill>
                  <a:srgbClr val="363635"/>
                </a:solidFill>
                <a:latin typeface="Open Sans"/>
              </a:rPr>
            </a:br>
            <a:endParaRPr lang="bs-Latn-BA" sz="32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1684D-81C5-4C0B-8771-54DFB198A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3969352"/>
            <a:ext cx="4023359" cy="1208141"/>
          </a:xfrm>
        </p:spPr>
        <p:txBody>
          <a:bodyPr>
            <a:normAutofit/>
          </a:bodyPr>
          <a:lstStyle/>
          <a:p>
            <a:endParaRPr lang="bs-Latn-B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7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6A6A-0033-40A8-8F00-FFD94A00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CAB5B-7AC4-4841-A91C-E4AA1B7DF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Umetnuta odnosna rečenica (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Non-defining Relative Clause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) daje dodatno obaveštenje o glavnoj rečenici koje nije bitno za značenje rečenice kao cjeline. Glavna rečenica bi i bez nje imala smisla.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Belgrade,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which is the capital of Serbia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, has about 2 milion inhabitants.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(Beograd, koji je glavni grad Srbije, ima oko 2 miliona stanovnika)</a:t>
            </a:r>
          </a:p>
          <a:p>
            <a:pPr fontAlgn="t"/>
            <a:r>
              <a:rPr lang="bs-Latn-BA" b="1" i="1" dirty="0">
                <a:solidFill>
                  <a:srgbClr val="E01219"/>
                </a:solidFill>
                <a:latin typeface="Arial" panose="020B0604020202020204" pitchFamily="34" charset="0"/>
              </a:rPr>
              <a:t>which is the capital of Serbia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je umetnuta odnosna rečenica (non-defining relative clause) i odvaja se zarezima od glavne rečenice.</a:t>
            </a:r>
          </a:p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Odnosne rečenice počinju odnosnim zamjenicama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who, which, whom, whose.</a:t>
            </a:r>
          </a:p>
          <a:p>
            <a:pPr fontAlgn="t"/>
            <a:endParaRPr lang="bs-Latn-BA" dirty="0">
              <a:solidFill>
                <a:srgbClr val="363635"/>
              </a:solidFill>
              <a:latin typeface="Arial" panose="020B0604020202020204" pitchFamily="34" charset="0"/>
            </a:endParaRP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420255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73C5-38CD-4F8F-AE5D-C0B425E8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ED76E-9267-43A6-B0A9-DD45A32ED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99861"/>
            <a:ext cx="11029615" cy="4108174"/>
          </a:xfrm>
        </p:spPr>
        <p:txBody>
          <a:bodyPr>
            <a:normAutofit lnSpcReduction="10000"/>
          </a:bodyPr>
          <a:lstStyle/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U umetnutim odnosnim rečenicama za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stvari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i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životinje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, koristi se odnosna zamenica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which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(ali ne i that kao što je slučaj sa odredbenim odnosnim rečenicam.)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Mary gave the book,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which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she had already read, to her best friend.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(Meri je knjigu, koju je već bila pročitala, dala svojoj najboljoj drugarici.)</a:t>
            </a:r>
          </a:p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U umetnutim odnosnim rečenicama za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osobe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koristimo odnosnu zamenicu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who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(ali ne i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that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kao što je slučaj u odredbenim odnosnim rečenicama)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Ivo Andric,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who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was born in Travnik, was a great writer.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(Ivo Andrić, koji je rođen u Travniku, bio je veliki pisac.)</a:t>
            </a:r>
          </a:p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U slučajevima kada je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who objekat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rečenice, umesto njega se može koristiti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whom</a:t>
            </a:r>
            <a:endParaRPr lang="bs-Latn-BA" dirty="0">
              <a:solidFill>
                <a:srgbClr val="363635"/>
              </a:solidFill>
              <a:latin typeface="Arial" panose="020B0604020202020204" pitchFamily="34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Milan,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whom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I saw yesterday, is today in London.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(Milan, koga sam juče video, je danas u Londonu.)</a:t>
            </a:r>
          </a:p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Varijanta sa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 who:</a:t>
            </a:r>
            <a:endParaRPr lang="bs-Latn-BA" dirty="0">
              <a:solidFill>
                <a:srgbClr val="363635"/>
              </a:solidFill>
              <a:latin typeface="Arial" panose="020B0604020202020204" pitchFamily="34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Milan,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who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I saw yesterday, is today in London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.  je manje formalna i češće se koristi.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61769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DBFD-97DD-434A-A5A7-D83AB43F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79BEC-1C3D-4FC4-9019-F81997892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U značenju njegov (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his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), njen (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her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), njihov (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their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) koristimo whose.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Madonna,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whose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parents were born in Italy, is a famous American singer.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(Madona, čiji su roditelji rođeni u Italiji, je poznata američka pevačica)</a:t>
            </a:r>
          </a:p>
          <a:p>
            <a:pPr fontAlgn="t"/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Which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se takođe može odnositi ne samo na reč iza koje stoji već i na čitavu rečenicu.</a:t>
            </a:r>
          </a:p>
          <a:p>
            <a:pPr fontAlgn="t"/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She gave me her watch as a present, </a:t>
            </a:r>
            <a:r>
              <a:rPr lang="bs-Latn-BA" b="1" i="1" u="sng" dirty="0">
                <a:solidFill>
                  <a:srgbClr val="E01219"/>
                </a:solidFill>
                <a:latin typeface="Arial" panose="020B0604020202020204" pitchFamily="34" charset="0"/>
              </a:rPr>
              <a:t>which</a:t>
            </a:r>
            <a:r>
              <a:rPr lang="bs-Latn-BA" b="1" u="sng" dirty="0">
                <a:solidFill>
                  <a:srgbClr val="E01219"/>
                </a:solidFill>
                <a:latin typeface="Arial" panose="020B0604020202020204" pitchFamily="34" charset="0"/>
              </a:rPr>
              <a:t> </a:t>
            </a:r>
            <a:r>
              <a:rPr lang="bs-Latn-BA" b="1" dirty="0">
                <a:solidFill>
                  <a:srgbClr val="363635"/>
                </a:solidFill>
                <a:latin typeface="Arial" panose="020B0604020202020204" pitchFamily="34" charset="0"/>
              </a:rPr>
              <a:t>was very nice of her.</a:t>
            </a:r>
            <a:r>
              <a:rPr lang="bs-Latn-BA" dirty="0">
                <a:solidFill>
                  <a:srgbClr val="363635"/>
                </a:solidFill>
                <a:latin typeface="Arial" panose="020B0604020202020204" pitchFamily="34" charset="0"/>
              </a:rPr>
              <a:t> (Dala mi je svoj sat na poklon, što je bilo veoma lepo od nje.)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56542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CE0F9-DD96-4A63-B9EE-8F89EB84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Homework</a:t>
            </a:r>
            <a:r>
              <a:rPr lang="en-US" dirty="0"/>
              <a:t>:</a:t>
            </a:r>
            <a:br>
              <a:rPr lang="en-US" dirty="0"/>
            </a:br>
            <a:endParaRPr lang="bs-Latn-BA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39B1B40-7BCB-46C0-9270-8BE93D312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243" y="516835"/>
            <a:ext cx="8176591" cy="6341165"/>
          </a:xfrm>
        </p:spPr>
      </p:pic>
    </p:spTree>
    <p:extLst>
      <p:ext uri="{BB962C8B-B14F-4D97-AF65-F5344CB8AC3E}">
        <p14:creationId xmlns:p14="http://schemas.microsoft.com/office/powerpoint/2010/main" val="8861762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242C41"/>
      </a:dk2>
      <a:lt2>
        <a:srgbClr val="E8E2E3"/>
      </a:lt2>
      <a:accent1>
        <a:srgbClr val="62AEA7"/>
      </a:accent1>
      <a:accent2>
        <a:srgbClr val="55AAD1"/>
      </a:accent2>
      <a:accent3>
        <a:srgbClr val="8099DD"/>
      </a:accent3>
      <a:accent4>
        <a:srgbClr val="7464D5"/>
      </a:accent4>
      <a:accent5>
        <a:srgbClr val="B480DD"/>
      </a:accent5>
      <a:accent6>
        <a:srgbClr val="D364D5"/>
      </a:accent6>
      <a:hlink>
        <a:srgbClr val="AE6970"/>
      </a:hlink>
      <a:folHlink>
        <a:srgbClr val="7F7F7F"/>
      </a:folHlink>
    </a:clrScheme>
    <a:fontScheme name="Dividend">
      <a:maj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385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Nova Light</vt:lpstr>
      <vt:lpstr>Open Sans</vt:lpstr>
      <vt:lpstr>Wingdings 2</vt:lpstr>
      <vt:lpstr>DividendVTI</vt:lpstr>
      <vt:lpstr>NON-DEFINING RELATIVE CLAUSES  (umetnute odnosne rečenice) </vt:lpstr>
      <vt:lpstr>PowerPoint Presentation</vt:lpstr>
      <vt:lpstr>PowerPoint Presentation</vt:lpstr>
      <vt:lpstr>PowerPoint Presentation</vt:lpstr>
      <vt:lpstr>Homework: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NON-DEFINING RELATIVE CLAUSES  (umetnute odnosne rečenice)</dc:title>
  <dc:creator>Dell</dc:creator>
  <cp:lastModifiedBy>Dell</cp:lastModifiedBy>
  <cp:revision>2</cp:revision>
  <dcterms:created xsi:type="dcterms:W3CDTF">2020-04-03T21:42:10Z</dcterms:created>
  <dcterms:modified xsi:type="dcterms:W3CDTF">2020-04-03T21:55:13Z</dcterms:modified>
</cp:coreProperties>
</file>