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8" r:id="rId3"/>
    <p:sldId id="257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8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4874F-BE50-431A-B921-7A464DC6A367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F3CB2-E3C2-45A0-9705-80085D6FD4A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1860C-33C9-4698-871C-4E5E3FECD7D0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FD244F-2662-4192-B604-FE92B9F144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181860C-33C9-4698-871C-4E5E3FECD7D0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CFD244F-2662-4192-B604-FE92B9F144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1860C-33C9-4698-871C-4E5E3FECD7D0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244F-2662-4192-B604-FE92B9F144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1860C-33C9-4698-871C-4E5E3FECD7D0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244F-2662-4192-B604-FE92B9F144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244F-2662-4192-B604-FE92B9F144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1860C-33C9-4698-871C-4E5E3FECD7D0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1860C-33C9-4698-871C-4E5E3FECD7D0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244F-2662-4192-B604-FE92B9F144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1860C-33C9-4698-871C-4E5E3FECD7D0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244F-2662-4192-B604-FE92B9F144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181860C-33C9-4698-871C-4E5E3FECD7D0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CFD244F-2662-4192-B604-FE92B9F144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1860C-33C9-4698-871C-4E5E3FECD7D0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FD244F-2662-4192-B604-FE92B9F144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1860C-33C9-4698-871C-4E5E3FECD7D0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244F-2662-4192-B604-FE92B9F144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1860C-33C9-4698-871C-4E5E3FECD7D0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D244F-2662-4192-B604-FE92B9F144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181860C-33C9-4698-871C-4E5E3FECD7D0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0CFD244F-2662-4192-B604-FE92B9F144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edge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pc\Downloads\Tenses%20-%20Past%20Simple%20-%20Upotreba%20-%20Interaktivna%20gramatika%20engleskog%20jezika.mp4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pc\Downloads\Tenses%20-%20Past%20Continuous%20-%20Upotreba%20-%20Interaktivna%20gramatika%20engleskog%20jezika.mp4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600" b="1" dirty="0" smtClean="0">
                <a:solidFill>
                  <a:srgbClr val="FF0000"/>
                </a:solidFill>
                <a:latin typeface="Algerian" pitchFamily="82" charset="0"/>
              </a:rPr>
              <a:t>Past tenses </a:t>
            </a:r>
            <a:endParaRPr lang="en-US" sz="6600" b="1" dirty="0">
              <a:solidFill>
                <a:srgbClr val="FF000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t-is-wise-to-revise_ori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714356"/>
            <a:ext cx="8072494" cy="5500726"/>
          </a:xfrm>
          <a:ln w="38100">
            <a:solidFill>
              <a:srgbClr val="FF0000"/>
            </a:solidFill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aste-tenses-in-English.jpg"/>
          <p:cNvPicPr>
            <a:picLocks noGrp="1" noChangeAspect="1"/>
          </p:cNvPicPr>
          <p:nvPr>
            <p:ph idx="1"/>
          </p:nvPr>
        </p:nvPicPr>
        <p:blipFill>
          <a:blip r:embed="rId2"/>
          <a:srcRect l="6186" t="9615" r="22680" b="32692"/>
          <a:stretch>
            <a:fillRect/>
          </a:stretch>
        </p:blipFill>
        <p:spPr>
          <a:xfrm>
            <a:off x="857224" y="2000240"/>
            <a:ext cx="7286676" cy="3071834"/>
          </a:xfrm>
          <a:ln w="38100">
            <a:solidFill>
              <a:srgbClr val="FF0000"/>
            </a:solidFill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mtClean="0">
                <a:solidFill>
                  <a:srgbClr val="FF0000"/>
                </a:solidFill>
              </a:rPr>
              <a:t>What are the 4 types of past tense?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Simple Past Tense (</a:t>
            </a:r>
            <a:r>
              <a:rPr lang="en-US" dirty="0" err="1" smtClean="0"/>
              <a:t>Prosto</a:t>
            </a:r>
            <a:r>
              <a:rPr lang="en-US" dirty="0" smtClean="0"/>
              <a:t> </a:t>
            </a:r>
            <a:r>
              <a:rPr lang="en-US" dirty="0" err="1" smtClean="0"/>
              <a:t>prošlo</a:t>
            </a:r>
            <a:r>
              <a:rPr lang="en-US" dirty="0" smtClean="0"/>
              <a:t> </a:t>
            </a:r>
            <a:r>
              <a:rPr lang="en-US" dirty="0" err="1" smtClean="0"/>
              <a:t>vreme</a:t>
            </a:r>
            <a:r>
              <a:rPr lang="en-US" dirty="0" smtClean="0"/>
              <a:t>) </a:t>
            </a:r>
            <a:r>
              <a:rPr lang="en-US" dirty="0" err="1" smtClean="0"/>
              <a:t>pravilnih</a:t>
            </a:r>
            <a:r>
              <a:rPr lang="en-US" dirty="0" smtClean="0"/>
              <a:t> </a:t>
            </a:r>
            <a:r>
              <a:rPr lang="en-US" dirty="0" err="1" smtClean="0"/>
              <a:t>glagola</a:t>
            </a:r>
            <a:r>
              <a:rPr lang="en-US" dirty="0" smtClean="0"/>
              <a:t> se </a:t>
            </a:r>
            <a:r>
              <a:rPr lang="en-US" dirty="0" err="1" smtClean="0"/>
              <a:t>gradi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 </a:t>
            </a:r>
            <a:r>
              <a:rPr lang="en-US" dirty="0" err="1" smtClean="0"/>
              <a:t>osnovnog</a:t>
            </a:r>
            <a:r>
              <a:rPr lang="en-US" dirty="0" smtClean="0"/>
              <a:t> </a:t>
            </a:r>
            <a:r>
              <a:rPr lang="en-US" dirty="0" err="1" smtClean="0"/>
              <a:t>oblika</a:t>
            </a:r>
            <a:r>
              <a:rPr lang="en-US" dirty="0" smtClean="0"/>
              <a:t> </a:t>
            </a:r>
            <a:r>
              <a:rPr lang="en-US" dirty="0" err="1" smtClean="0"/>
              <a:t>glagola</a:t>
            </a:r>
            <a:r>
              <a:rPr lang="en-US" dirty="0" smtClean="0"/>
              <a:t> (</a:t>
            </a:r>
            <a:r>
              <a:rPr lang="en-US" dirty="0" err="1" smtClean="0"/>
              <a:t>infinitiv</a:t>
            </a:r>
            <a:r>
              <a:rPr lang="en-US" dirty="0" smtClean="0"/>
              <a:t> </a:t>
            </a:r>
            <a:r>
              <a:rPr lang="en-US" dirty="0" err="1" smtClean="0"/>
              <a:t>bez</a:t>
            </a:r>
            <a:r>
              <a:rPr lang="en-US" dirty="0" smtClean="0"/>
              <a:t> “to”)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nastavka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–ed.</a:t>
            </a:r>
          </a:p>
          <a:p>
            <a:r>
              <a:rPr lang="en-US" dirty="0" err="1" smtClean="0"/>
              <a:t>Ako</a:t>
            </a:r>
            <a:r>
              <a:rPr lang="en-US" dirty="0" smtClean="0"/>
              <a:t> se </a:t>
            </a:r>
            <a:r>
              <a:rPr lang="en-US" dirty="0" err="1" smtClean="0"/>
              <a:t>infinitiv</a:t>
            </a:r>
            <a:r>
              <a:rPr lang="en-US" dirty="0" smtClean="0"/>
              <a:t> </a:t>
            </a:r>
            <a:r>
              <a:rPr lang="en-US" dirty="0" err="1" smtClean="0"/>
              <a:t>glagola</a:t>
            </a:r>
            <a:r>
              <a:rPr lang="en-US" dirty="0" smtClean="0"/>
              <a:t> </a:t>
            </a:r>
            <a:r>
              <a:rPr lang="en-US" dirty="0" err="1" smtClean="0"/>
              <a:t>završava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–e</a:t>
            </a:r>
            <a:r>
              <a:rPr lang="en-US" dirty="0" smtClean="0"/>
              <a:t>, </a:t>
            </a:r>
            <a:r>
              <a:rPr lang="en-US" dirty="0" err="1" smtClean="0"/>
              <a:t>nastavak</a:t>
            </a:r>
            <a:r>
              <a:rPr lang="en-US" dirty="0" smtClean="0"/>
              <a:t> </a:t>
            </a:r>
            <a:r>
              <a:rPr lang="en-US" dirty="0" err="1" smtClean="0"/>
              <a:t>glasi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–d</a:t>
            </a:r>
            <a:r>
              <a:rPr lang="en-US" dirty="0" smtClean="0"/>
              <a:t>:</a:t>
            </a:r>
          </a:p>
          <a:p>
            <a:r>
              <a:rPr lang="en-US" dirty="0" smtClean="0"/>
              <a:t>He closed. (close – </a:t>
            </a:r>
            <a:r>
              <a:rPr lang="en-US" dirty="0" err="1" smtClean="0"/>
              <a:t>zatvoriti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Ako</a:t>
            </a:r>
            <a:r>
              <a:rPr lang="en-US" dirty="0" smtClean="0"/>
              <a:t> se </a:t>
            </a:r>
            <a:r>
              <a:rPr lang="en-US" dirty="0" err="1" smtClean="0"/>
              <a:t>glagol</a:t>
            </a:r>
            <a:r>
              <a:rPr lang="en-US" dirty="0" smtClean="0"/>
              <a:t> </a:t>
            </a:r>
            <a:r>
              <a:rPr lang="en-US" dirty="0" err="1" smtClean="0"/>
              <a:t>završava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–y</a:t>
            </a:r>
            <a:r>
              <a:rPr lang="en-US" dirty="0" smtClean="0"/>
              <a:t> 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ukoliko</a:t>
            </a:r>
            <a:r>
              <a:rPr lang="en-US" dirty="0" smtClean="0"/>
              <a:t> je </a:t>
            </a:r>
            <a:r>
              <a:rPr lang="en-US" dirty="0" err="1" smtClean="0"/>
              <a:t>ispred</a:t>
            </a:r>
            <a:r>
              <a:rPr lang="en-US" dirty="0" smtClean="0"/>
              <a:t> </a:t>
            </a:r>
            <a:r>
              <a:rPr lang="en-US" dirty="0" err="1" smtClean="0"/>
              <a:t>njega</a:t>
            </a:r>
            <a:r>
              <a:rPr lang="en-US" dirty="0" smtClean="0"/>
              <a:t> </a:t>
            </a:r>
            <a:r>
              <a:rPr lang="en-US" dirty="0" err="1" smtClean="0"/>
              <a:t>suglasnik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rgbClr val="FF0000"/>
                </a:solidFill>
              </a:rPr>
              <a:t>–y </a:t>
            </a:r>
            <a:r>
              <a:rPr lang="en-US" b="1" dirty="0" err="1" smtClean="0">
                <a:solidFill>
                  <a:srgbClr val="FF0000"/>
                </a:solidFill>
              </a:rPr>
              <a:t>prelazi</a:t>
            </a:r>
            <a:r>
              <a:rPr lang="en-US" b="1" dirty="0" smtClean="0">
                <a:solidFill>
                  <a:srgbClr val="FF0000"/>
                </a:solidFill>
              </a:rPr>
              <a:t> u –</a:t>
            </a:r>
            <a:r>
              <a:rPr lang="en-US" b="1" dirty="0" err="1" smtClean="0">
                <a:solidFill>
                  <a:srgbClr val="FF0000"/>
                </a:solidFill>
              </a:rPr>
              <a:t>i</a:t>
            </a:r>
            <a:r>
              <a:rPr lang="en-US" b="1" dirty="0" smtClean="0">
                <a:solidFill>
                  <a:srgbClr val="FF0000"/>
                </a:solidFill>
              </a:rPr>
              <a:t>:</a:t>
            </a:r>
          </a:p>
          <a:p>
            <a:r>
              <a:rPr lang="en-US" dirty="0" smtClean="0"/>
              <a:t>He cried. (cry – </a:t>
            </a:r>
            <a:r>
              <a:rPr lang="en-US" dirty="0" err="1" smtClean="0"/>
              <a:t>plakati</a:t>
            </a:r>
            <a:r>
              <a:rPr lang="en-US" dirty="0" smtClean="0"/>
              <a:t>)</a:t>
            </a:r>
          </a:p>
          <a:p>
            <a:r>
              <a:rPr lang="en-US" b="1" dirty="0" err="1" smtClean="0">
                <a:solidFill>
                  <a:srgbClr val="FF0000"/>
                </a:solidFill>
              </a:rPr>
              <a:t>Ako</a:t>
            </a:r>
            <a:r>
              <a:rPr lang="en-US" b="1" dirty="0" smtClean="0">
                <a:solidFill>
                  <a:srgbClr val="FF0000"/>
                </a:solidFill>
              </a:rPr>
              <a:t> je </a:t>
            </a:r>
            <a:r>
              <a:rPr lang="en-US" b="1" dirty="0" err="1" smtClean="0">
                <a:solidFill>
                  <a:srgbClr val="FF0000"/>
                </a:solidFill>
              </a:rPr>
              <a:t>ispred</a:t>
            </a:r>
            <a:r>
              <a:rPr lang="en-US" b="1" dirty="0" smtClean="0">
                <a:solidFill>
                  <a:srgbClr val="FF0000"/>
                </a:solidFill>
              </a:rPr>
              <a:t> –y </a:t>
            </a:r>
            <a:r>
              <a:rPr lang="en-US" b="1" dirty="0" err="1" smtClean="0">
                <a:solidFill>
                  <a:srgbClr val="FF0000"/>
                </a:solidFill>
              </a:rPr>
              <a:t>samoglasnik</a:t>
            </a:r>
            <a:r>
              <a:rPr lang="en-US" b="1" dirty="0" smtClean="0">
                <a:solidFill>
                  <a:srgbClr val="FF0000"/>
                </a:solidFill>
              </a:rPr>
              <a:t>, </a:t>
            </a:r>
            <a:r>
              <a:rPr lang="en-US" b="1" dirty="0" err="1" smtClean="0">
                <a:solidFill>
                  <a:srgbClr val="FF0000"/>
                </a:solidFill>
              </a:rPr>
              <a:t>nema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promene</a:t>
            </a:r>
            <a:r>
              <a:rPr lang="en-US" dirty="0" smtClean="0"/>
              <a:t>:</a:t>
            </a:r>
          </a:p>
          <a:p>
            <a:r>
              <a:rPr lang="en-US" dirty="0" smtClean="0"/>
              <a:t>She played. (play – </a:t>
            </a:r>
            <a:r>
              <a:rPr lang="en-US" dirty="0" err="1" smtClean="0"/>
              <a:t>igrati</a:t>
            </a:r>
            <a:r>
              <a:rPr lang="en-US" dirty="0" smtClean="0"/>
              <a:t>)</a:t>
            </a:r>
          </a:p>
          <a:p>
            <a:r>
              <a:rPr lang="en-US" dirty="0" smtClean="0"/>
              <a:t>He stayed. (stay – </a:t>
            </a:r>
            <a:r>
              <a:rPr lang="en-US" dirty="0" err="1" smtClean="0"/>
              <a:t>ostati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33460"/>
          </a:xfrm>
        </p:spPr>
        <p:txBody>
          <a:bodyPr/>
          <a:lstStyle/>
          <a:p>
            <a:r>
              <a:rPr smtClean="0">
                <a:solidFill>
                  <a:srgbClr val="FF0000"/>
                </a:solidFill>
                <a:latin typeface="Algerian" pitchFamily="82" charset="0"/>
              </a:rPr>
              <a:t>1.Past Simple Form:</a:t>
            </a:r>
            <a:endParaRPr lang="en-US" dirty="0">
              <a:solidFill>
                <a:srgbClr val="FF000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Ukoliko</a:t>
            </a:r>
            <a:r>
              <a:rPr lang="en-US" dirty="0" smtClean="0"/>
              <a:t> se </a:t>
            </a:r>
            <a:r>
              <a:rPr lang="en-US" dirty="0" err="1" smtClean="0"/>
              <a:t>infinitiv</a:t>
            </a:r>
            <a:r>
              <a:rPr lang="en-US" dirty="0" smtClean="0"/>
              <a:t> </a:t>
            </a:r>
            <a:r>
              <a:rPr lang="en-US" dirty="0" err="1" smtClean="0"/>
              <a:t>završava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jedan</a:t>
            </a:r>
            <a:r>
              <a:rPr lang="en-US" dirty="0" smtClean="0"/>
              <a:t> </a:t>
            </a:r>
            <a:r>
              <a:rPr lang="en-US" dirty="0" err="1" smtClean="0"/>
              <a:t>suglasnik</a:t>
            </a:r>
            <a:r>
              <a:rPr lang="en-US" dirty="0" smtClean="0"/>
              <a:t> </a:t>
            </a:r>
            <a:r>
              <a:rPr lang="en-US" dirty="0" err="1" smtClean="0"/>
              <a:t>ispred</a:t>
            </a:r>
            <a:r>
              <a:rPr lang="en-US" dirty="0" smtClean="0"/>
              <a:t> </a:t>
            </a:r>
            <a:r>
              <a:rPr lang="en-US" dirty="0" err="1" smtClean="0"/>
              <a:t>koga</a:t>
            </a:r>
            <a:r>
              <a:rPr lang="en-US" dirty="0" smtClean="0"/>
              <a:t> je </a:t>
            </a:r>
            <a:r>
              <a:rPr lang="en-US" dirty="0" err="1" smtClean="0"/>
              <a:t>kratak</a:t>
            </a:r>
            <a:r>
              <a:rPr lang="en-US" dirty="0" smtClean="0"/>
              <a:t>, </a:t>
            </a:r>
            <a:r>
              <a:rPr lang="en-US" dirty="0" err="1" smtClean="0"/>
              <a:t>naglašen</a:t>
            </a:r>
            <a:r>
              <a:rPr lang="en-US" dirty="0" smtClean="0"/>
              <a:t> </a:t>
            </a:r>
            <a:r>
              <a:rPr lang="en-US" dirty="0" err="1" smtClean="0"/>
              <a:t>samoglasnik</a:t>
            </a:r>
            <a:r>
              <a:rPr lang="en-US" dirty="0" smtClean="0"/>
              <a:t>, </a:t>
            </a:r>
            <a:r>
              <a:rPr lang="en-US" dirty="0" err="1" smtClean="0"/>
              <a:t>taj</a:t>
            </a:r>
            <a:r>
              <a:rPr lang="en-US" dirty="0" smtClean="0"/>
              <a:t> </a:t>
            </a:r>
            <a:r>
              <a:rPr lang="en-US" dirty="0" err="1" smtClean="0"/>
              <a:t>krajnji</a:t>
            </a:r>
            <a:r>
              <a:rPr lang="en-US" dirty="0" smtClean="0"/>
              <a:t> </a:t>
            </a:r>
            <a:r>
              <a:rPr lang="en-US" dirty="0" err="1" smtClean="0"/>
              <a:t>suglasnik</a:t>
            </a:r>
            <a:r>
              <a:rPr lang="en-US" dirty="0" smtClean="0"/>
              <a:t> se </a:t>
            </a:r>
            <a:r>
              <a:rPr lang="en-US" b="1" dirty="0" err="1" smtClean="0">
                <a:solidFill>
                  <a:srgbClr val="FF0000"/>
                </a:solidFill>
              </a:rPr>
              <a:t>udvostručava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pred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nastavkom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za</a:t>
            </a:r>
            <a:r>
              <a:rPr lang="en-US" dirty="0" smtClean="0"/>
              <a:t> Simple Past Tense:</a:t>
            </a:r>
          </a:p>
          <a:p>
            <a:r>
              <a:rPr lang="en-US" dirty="0" smtClean="0"/>
              <a:t>plan – planned (</a:t>
            </a:r>
            <a:r>
              <a:rPr lang="en-US" dirty="0" err="1" smtClean="0"/>
              <a:t>planirati</a:t>
            </a:r>
            <a:r>
              <a:rPr lang="en-US" dirty="0" smtClean="0"/>
              <a:t>)</a:t>
            </a:r>
          </a:p>
          <a:p>
            <a:r>
              <a:rPr lang="en-US" dirty="0" smtClean="0"/>
              <a:t>stop – stopped (</a:t>
            </a:r>
            <a:r>
              <a:rPr lang="en-US" dirty="0" err="1" smtClean="0"/>
              <a:t>zaustaviti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Kod</a:t>
            </a:r>
            <a:r>
              <a:rPr lang="en-US" dirty="0" smtClean="0"/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nepravilnih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glagola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koristimo</a:t>
            </a:r>
            <a:r>
              <a:rPr lang="en-US" b="1" dirty="0" smtClean="0">
                <a:solidFill>
                  <a:srgbClr val="FF0000"/>
                </a:solidFill>
              </a:rPr>
              <a:t> 2.kolonu</a:t>
            </a:r>
            <a:r>
              <a:rPr lang="en-US" dirty="0" smtClean="0"/>
              <a:t>:</a:t>
            </a:r>
          </a:p>
          <a:p>
            <a:r>
              <a:rPr lang="en-US" dirty="0" smtClean="0"/>
              <a:t>I </a:t>
            </a:r>
            <a:r>
              <a:rPr lang="en-US" dirty="0" smtClean="0">
                <a:solidFill>
                  <a:srgbClr val="FF0000"/>
                </a:solidFill>
              </a:rPr>
              <a:t>wrote</a:t>
            </a:r>
            <a:r>
              <a:rPr lang="en-US" dirty="0" smtClean="0"/>
              <a:t> a letter to him two months ago.</a:t>
            </a:r>
            <a:endParaRPr lang="en-US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ablica-utverzhdenie-otricanie-vopros-1.jpg"/>
          <p:cNvPicPr>
            <a:picLocks noGrp="1" noChangeAspect="1"/>
          </p:cNvPicPr>
          <p:nvPr>
            <p:ph idx="1"/>
          </p:nvPr>
        </p:nvPicPr>
        <p:blipFill>
          <a:blip r:embed="rId2"/>
          <a:srcRect l="606" t="19712" r="1092" b="1439"/>
          <a:stretch>
            <a:fillRect/>
          </a:stretch>
        </p:blipFill>
        <p:spPr>
          <a:xfrm>
            <a:off x="785786" y="928670"/>
            <a:ext cx="7715304" cy="4929222"/>
          </a:xfrm>
          <a:ln w="38100">
            <a:solidFill>
              <a:srgbClr val="FF0000"/>
            </a:solidFill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1.</a:t>
            </a:r>
            <a:r>
              <a:rPr smtClean="0"/>
              <a:t> Upotreba</a:t>
            </a:r>
            <a:r>
              <a:rPr lang="sr-Latn-ME" dirty="0" smtClean="0"/>
              <a:t> </a:t>
            </a:r>
            <a:r>
              <a:rPr smtClean="0"/>
              <a:t>&amp; signalne rije</a:t>
            </a:r>
            <a:r>
              <a:rPr lang="sr-Latn-ME" dirty="0" smtClean="0"/>
              <a:t>či</a:t>
            </a:r>
            <a:r>
              <a:rPr smtClean="0"/>
              <a:t>:</a:t>
            </a:r>
            <a:endParaRPr lang="en-US" dirty="0"/>
          </a:p>
        </p:txBody>
      </p:sp>
      <p:pic>
        <p:nvPicPr>
          <p:cNvPr id="4" name="Tenses - Past Simple - Upotreba - Interaktivna gramatika engleskog jezika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57224" y="2071678"/>
            <a:ext cx="7572428" cy="4000528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381512"/>
          </a:xfrm>
        </p:spPr>
        <p:txBody>
          <a:bodyPr/>
          <a:lstStyle/>
          <a:p>
            <a:endParaRPr lang="sr-Latn-ME" dirty="0" smtClean="0"/>
          </a:p>
          <a:p>
            <a:r>
              <a:rPr lang="en-US" dirty="0" smtClean="0"/>
              <a:t>Past </a:t>
            </a:r>
            <a:r>
              <a:rPr lang="en-US" dirty="0" smtClean="0"/>
              <a:t>Continuous Tense (</a:t>
            </a:r>
            <a:r>
              <a:rPr lang="en-US" dirty="0" err="1" smtClean="0"/>
              <a:t>Prošlo</a:t>
            </a:r>
            <a:r>
              <a:rPr lang="en-US" dirty="0" smtClean="0"/>
              <a:t> </a:t>
            </a:r>
            <a:r>
              <a:rPr lang="en-US" dirty="0" err="1" smtClean="0"/>
              <a:t>trajno</a:t>
            </a:r>
            <a:r>
              <a:rPr lang="en-US" dirty="0" smtClean="0"/>
              <a:t> </a:t>
            </a:r>
            <a:r>
              <a:rPr lang="en-US" dirty="0" err="1" smtClean="0"/>
              <a:t>vreme</a:t>
            </a:r>
            <a:r>
              <a:rPr lang="en-US" dirty="0" smtClean="0"/>
              <a:t>) se </a:t>
            </a:r>
            <a:r>
              <a:rPr lang="en-US" dirty="0" err="1" smtClean="0"/>
              <a:t>gradi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glagola</a:t>
            </a:r>
            <a:r>
              <a:rPr lang="en-US" dirty="0" smtClean="0"/>
              <a:t> </a:t>
            </a:r>
            <a:r>
              <a:rPr lang="en-US" b="1" dirty="0" smtClean="0">
                <a:solidFill>
                  <a:srgbClr val="FF0000"/>
                </a:solidFill>
              </a:rPr>
              <a:t>“to be” u Past Simple Tense-u </a:t>
            </a:r>
            <a:r>
              <a:rPr lang="en-US" dirty="0" smtClean="0"/>
              <a:t>(</a:t>
            </a:r>
            <a:r>
              <a:rPr lang="en-US" dirty="0" err="1" smtClean="0"/>
              <a:t>Prostom</a:t>
            </a:r>
            <a:r>
              <a:rPr lang="en-US" dirty="0" smtClean="0"/>
              <a:t> </a:t>
            </a:r>
            <a:r>
              <a:rPr lang="en-US" dirty="0" err="1" smtClean="0"/>
              <a:t>prošlom</a:t>
            </a:r>
            <a:r>
              <a:rPr lang="en-US" dirty="0" smtClean="0"/>
              <a:t> </a:t>
            </a:r>
            <a:r>
              <a:rPr lang="en-US" dirty="0" err="1" smtClean="0"/>
              <a:t>vremenu</a:t>
            </a:r>
            <a:r>
              <a:rPr lang="en-US" dirty="0" smtClean="0"/>
              <a:t>), </a:t>
            </a:r>
            <a:r>
              <a:rPr lang="en-US" dirty="0" err="1" smtClean="0"/>
              <a:t>tj</a:t>
            </a:r>
            <a:r>
              <a:rPr lang="en-US" dirty="0" smtClean="0"/>
              <a:t>. </a:t>
            </a:r>
            <a:r>
              <a:rPr lang="en-US" b="1" dirty="0" smtClean="0">
                <a:solidFill>
                  <a:srgbClr val="FF0000"/>
                </a:solidFill>
              </a:rPr>
              <a:t>was/were</a:t>
            </a:r>
            <a:r>
              <a:rPr lang="en-US" dirty="0" smtClean="0"/>
              <a:t> </a:t>
            </a:r>
            <a:r>
              <a:rPr lang="en-US" b="1" dirty="0" err="1" smtClean="0">
                <a:solidFill>
                  <a:srgbClr val="FF0000"/>
                </a:solidFill>
              </a:rPr>
              <a:t>i</a:t>
            </a:r>
            <a:r>
              <a:rPr lang="en-US" b="1" dirty="0" smtClean="0">
                <a:solidFill>
                  <a:srgbClr val="FF0000"/>
                </a:solidFill>
              </a:rPr>
              <a:t> Present Participle-a </a:t>
            </a:r>
            <a:r>
              <a:rPr lang="en-US" dirty="0" smtClean="0"/>
              <a:t>(</a:t>
            </a:r>
            <a:r>
              <a:rPr lang="en-US" dirty="0" err="1" smtClean="0"/>
              <a:t>sadašnjeg</a:t>
            </a:r>
            <a:r>
              <a:rPr lang="en-US" dirty="0" smtClean="0"/>
              <a:t> </a:t>
            </a:r>
            <a:r>
              <a:rPr lang="en-US" dirty="0" err="1" smtClean="0"/>
              <a:t>participa</a:t>
            </a:r>
            <a:r>
              <a:rPr lang="en-US" dirty="0" smtClean="0"/>
              <a:t>) </a:t>
            </a:r>
            <a:r>
              <a:rPr lang="en-US" dirty="0" err="1" smtClean="0"/>
              <a:t>glavnog</a:t>
            </a:r>
            <a:r>
              <a:rPr lang="en-US" dirty="0" smtClean="0"/>
              <a:t> </a:t>
            </a:r>
            <a:r>
              <a:rPr lang="en-US" dirty="0" err="1" smtClean="0"/>
              <a:t>glagola</a:t>
            </a:r>
            <a:r>
              <a:rPr lang="en-US" dirty="0" smtClean="0"/>
              <a:t>.</a:t>
            </a:r>
            <a:endParaRPr lang="sr-Latn-ME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*present participle</a:t>
            </a:r>
            <a:r>
              <a:rPr lang="sr-Latn-ME" dirty="0" smtClean="0"/>
              <a:t>= </a:t>
            </a:r>
            <a:r>
              <a:rPr lang="sr-Latn-ME" b="1" dirty="0" smtClean="0">
                <a:solidFill>
                  <a:srgbClr val="FF0000"/>
                </a:solidFill>
              </a:rPr>
              <a:t>verb </a:t>
            </a:r>
            <a:r>
              <a:rPr lang="en-US" b="1" dirty="0" smtClean="0">
                <a:solidFill>
                  <a:srgbClr val="FF0000"/>
                </a:solidFill>
              </a:rPr>
              <a:t>+ </a:t>
            </a:r>
            <a:r>
              <a:rPr lang="en-US" b="1" dirty="0" err="1" smtClean="0">
                <a:solidFill>
                  <a:srgbClr val="FF0000"/>
                </a:solidFill>
              </a:rPr>
              <a:t>ing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play + </a:t>
            </a:r>
            <a:r>
              <a:rPr lang="en-US" dirty="0" err="1" smtClean="0"/>
              <a:t>ing</a:t>
            </a:r>
            <a:r>
              <a:rPr lang="en-US" dirty="0" smtClean="0"/>
              <a:t> </a:t>
            </a:r>
            <a:r>
              <a:rPr lang="sr-Latn-ME" dirty="0" smtClean="0"/>
              <a:t>= </a:t>
            </a:r>
            <a:r>
              <a:rPr lang="sr-Latn-ME" b="1" dirty="0" smtClean="0">
                <a:solidFill>
                  <a:srgbClr val="FF0000"/>
                </a:solidFill>
              </a:rPr>
              <a:t>playing</a:t>
            </a:r>
            <a:r>
              <a:rPr lang="sr-Latn-ME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>
                <a:solidFill>
                  <a:srgbClr val="FF0000"/>
                </a:solidFill>
                <a:latin typeface="Algerian" pitchFamily="82" charset="0"/>
              </a:rPr>
              <a:t>2.Past Continuous</a:t>
            </a:r>
            <a:r>
              <a:rPr lang="sr-Latn-ME" dirty="0" smtClean="0">
                <a:solidFill>
                  <a:srgbClr val="FF0000"/>
                </a:solidFill>
                <a:latin typeface="Algerian" pitchFamily="82" charset="0"/>
              </a:rPr>
              <a:t> form</a:t>
            </a:r>
            <a:endParaRPr lang="en-US" dirty="0">
              <a:solidFill>
                <a:srgbClr val="FF000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AST CONTINUOU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285728"/>
            <a:ext cx="8429683" cy="6143668"/>
          </a:xfrm>
          <a:ln w="38100">
            <a:solidFill>
              <a:srgbClr val="FF0000"/>
            </a:solidFill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2. Upotreba &amp; signalne riječi:</a:t>
            </a:r>
            <a:endParaRPr lang="en-US" dirty="0"/>
          </a:p>
        </p:txBody>
      </p:sp>
      <p:pic>
        <p:nvPicPr>
          <p:cNvPr id="4" name="Tenses - Past Continuous - Upotreba - Interaktivna gramatika engleskog jezika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57224" y="2071678"/>
            <a:ext cx="7572428" cy="3643338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ain-qimg-5bd5c37a262c35c0e25ebb455164bb2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357166"/>
            <a:ext cx="7929618" cy="6072230"/>
          </a:xfrm>
          <a:ln w="76200">
            <a:solidFill>
              <a:srgbClr val="FF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14348" y="6000768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dirty="0" smtClean="0"/>
              <a:t>Prof,Tarhaniš Selma</a:t>
            </a:r>
            <a:endParaRPr lang="en-US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90</TotalTime>
  <Words>70</Words>
  <Application>Microsoft Office PowerPoint</Application>
  <PresentationFormat>On-screen Show (4:3)</PresentationFormat>
  <Paragraphs>24</Paragraphs>
  <Slides>11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Paper</vt:lpstr>
      <vt:lpstr>Past tenses </vt:lpstr>
      <vt:lpstr>Slide 2</vt:lpstr>
      <vt:lpstr>What are the 4 types of past tense?</vt:lpstr>
      <vt:lpstr>1.Past Simple Form:</vt:lpstr>
      <vt:lpstr>Slide 5</vt:lpstr>
      <vt:lpstr>Slide 6</vt:lpstr>
      <vt:lpstr>1. Upotreba &amp; signalne riječi:</vt:lpstr>
      <vt:lpstr>2.Past Continuous form</vt:lpstr>
      <vt:lpstr>Slide 9</vt:lpstr>
      <vt:lpstr>2. Upotreba &amp; signalne riječi: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Past tenses</dc:title>
  <dc:creator>pc</dc:creator>
  <cp:lastModifiedBy>pc</cp:lastModifiedBy>
  <cp:revision>10</cp:revision>
  <dcterms:created xsi:type="dcterms:W3CDTF">2020-04-05T20:57:58Z</dcterms:created>
  <dcterms:modified xsi:type="dcterms:W3CDTF">2020-04-05T22:35:54Z</dcterms:modified>
</cp:coreProperties>
</file>