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56" r:id="rId2"/>
    <p:sldId id="258" r:id="rId3"/>
    <p:sldId id="257"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CE71A1-B4C6-4A72-BF9D-5602D48118AB}" type="datetimeFigureOut">
              <a:rPr lang="en-GB" smtClean="0"/>
              <a:t>16/04/2020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59B83C-AFD5-40BA-B54B-056A27ECDB08}" type="slidenum">
              <a:rPr lang="en-GB" smtClean="0"/>
              <a:t>‹#›</a:t>
            </a:fld>
            <a:endParaRPr lang="en-GB"/>
          </a:p>
        </p:txBody>
      </p:sp>
    </p:spTree>
    <p:extLst>
      <p:ext uri="{BB962C8B-B14F-4D97-AF65-F5344CB8AC3E}">
        <p14:creationId xmlns:p14="http://schemas.microsoft.com/office/powerpoint/2010/main" val="4262833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759B83C-AFD5-40BA-B54B-056A27ECDB08}" type="slidenum">
              <a:rPr lang="en-GB" smtClean="0"/>
              <a:t>1</a:t>
            </a:fld>
            <a:endParaRPr lang="en-GB"/>
          </a:p>
        </p:txBody>
      </p:sp>
    </p:spTree>
    <p:extLst>
      <p:ext uri="{BB962C8B-B14F-4D97-AF65-F5344CB8AC3E}">
        <p14:creationId xmlns:p14="http://schemas.microsoft.com/office/powerpoint/2010/main" val="133483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56F3878-5BCC-4604-AA2E-55E357D1C848}" type="datetimeFigureOut">
              <a:rPr lang="en-GB" smtClean="0"/>
              <a:t>16/04/2020</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3E5F3D6E-ED83-4925-A1F9-7B87F96B7F7B}"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6F3878-5BCC-4604-AA2E-55E357D1C848}"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56F3878-5BCC-4604-AA2E-55E357D1C848}"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5F3D6E-ED83-4925-A1F9-7B87F96B7F7B}"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6F3878-5BCC-4604-AA2E-55E357D1C848}"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56F3878-5BCC-4604-AA2E-55E357D1C848}" type="datetimeFigureOut">
              <a:rPr lang="en-GB" smtClean="0"/>
              <a:t>16/04/2020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6F3878-5BCC-4604-AA2E-55E357D1C848}" type="datetimeFigureOut">
              <a:rPr lang="en-GB" smtClean="0"/>
              <a:t>16/04/2020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6F3878-5BCC-4604-AA2E-55E357D1C848}" type="datetimeFigureOut">
              <a:rPr lang="en-GB" smtClean="0"/>
              <a:t>16/04/2020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6F3878-5BCC-4604-AA2E-55E357D1C848}"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6F3878-5BCC-4604-AA2E-55E357D1C848}"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3E5F3D6E-ED83-4925-A1F9-7B87F96B7F7B}"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6F3878-5BCC-4604-AA2E-55E357D1C848}"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6F3878-5BCC-4604-AA2E-55E357D1C848}"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5F3D6E-ED83-4925-A1F9-7B87F96B7F7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56F3878-5BCC-4604-AA2E-55E357D1C848}" type="datetimeFigureOut">
              <a:rPr lang="en-GB" smtClean="0"/>
              <a:t>16/04/2020</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E5F3D6E-ED83-4925-A1F9-7B87F96B7F7B}"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IKAELA1\Desktop\preuzm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354" y="685800"/>
            <a:ext cx="1905000" cy="2000685"/>
          </a:xfrm>
          <a:prstGeom prst="ellipse">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23115" y="2895600"/>
            <a:ext cx="5897768" cy="1754326"/>
          </a:xfrm>
          <a:prstGeom prst="rect">
            <a:avLst/>
          </a:prstGeom>
          <a:noFill/>
        </p:spPr>
        <p:txBody>
          <a:bodyPr wrap="none" lIns="91440" tIns="45720" rIns="91440" bIns="45720">
            <a:spAutoFit/>
          </a:bodyPr>
          <a:lstStyle/>
          <a:p>
            <a:pPr algn="ctr"/>
            <a:r>
              <a:rPr lang="sr-Latn-ME"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hnschrift Light Condensed" panose="020B0502040204020203" pitchFamily="34" charset="0"/>
              </a:rPr>
              <a:t>POSLOVNE KOMUNIKACIJE</a:t>
            </a:r>
          </a:p>
          <a:p>
            <a:pPr algn="ctr"/>
            <a:r>
              <a:rPr lang="sr-Latn-ME"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hnschrift Light Condensed" panose="020B0502040204020203" pitchFamily="34" charset="0"/>
              </a:rPr>
              <a:t>I</a:t>
            </a:r>
            <a:r>
              <a:rPr lang="en-GB"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hnschrift Light Condensed" panose="020B0502040204020203" pitchFamily="34" charset="0"/>
              </a:rPr>
              <a:t>I</a:t>
            </a:r>
            <a:r>
              <a:rPr lang="sr-Latn-ME"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hnschrift Light Condensed" panose="020B0502040204020203" pitchFamily="34" charset="0"/>
              </a:rPr>
              <a:t> </a:t>
            </a:r>
            <a:r>
              <a:rPr lang="sr-Latn-ME"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hnschrift Light Condensed" panose="020B0502040204020203" pitchFamily="34" charset="0"/>
              </a:rPr>
              <a:t>2</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hnschrift Light Condensed" panose="020B0502040204020203" pitchFamily="34" charset="0"/>
            </a:endParaRPr>
          </a:p>
        </p:txBody>
      </p:sp>
      <p:sp>
        <p:nvSpPr>
          <p:cNvPr id="7" name="TextBox 6"/>
          <p:cNvSpPr txBox="1"/>
          <p:nvPr/>
        </p:nvSpPr>
        <p:spPr>
          <a:xfrm>
            <a:off x="0" y="6165501"/>
            <a:ext cx="3008196" cy="646331"/>
          </a:xfrm>
          <a:prstGeom prst="rect">
            <a:avLst/>
          </a:prstGeom>
          <a:noFill/>
        </p:spPr>
        <p:txBody>
          <a:bodyPr wrap="none" rtlCol="0">
            <a:spAutoFit/>
          </a:bodyPr>
          <a:lstStyle/>
          <a:p>
            <a:r>
              <a:rPr lang="en-US" b="1" dirty="0">
                <a:solidFill>
                  <a:srgbClr val="0070C0"/>
                </a:solidFill>
                <a:latin typeface="Constantia"/>
              </a:rPr>
              <a:t>prof. </a:t>
            </a:r>
            <a:r>
              <a:rPr lang="en-US" b="1" dirty="0" err="1">
                <a:solidFill>
                  <a:srgbClr val="0070C0"/>
                </a:solidFill>
                <a:latin typeface="Constantia"/>
              </a:rPr>
              <a:t>Nisera</a:t>
            </a:r>
            <a:r>
              <a:rPr lang="en-US" b="1" dirty="0">
                <a:solidFill>
                  <a:srgbClr val="0070C0"/>
                </a:solidFill>
                <a:latin typeface="Constantia"/>
              </a:rPr>
              <a:t> E</a:t>
            </a:r>
            <a:r>
              <a:rPr lang="sr-Latn-ME" b="1" dirty="0">
                <a:solidFill>
                  <a:srgbClr val="0070C0"/>
                </a:solidFill>
                <a:latin typeface="Constantia"/>
              </a:rPr>
              <a:t>ćo</a:t>
            </a:r>
          </a:p>
          <a:p>
            <a:r>
              <a:rPr lang="sr-Latn-ME" b="1" dirty="0">
                <a:solidFill>
                  <a:srgbClr val="0070C0"/>
                </a:solidFill>
                <a:latin typeface="Constantia"/>
              </a:rPr>
              <a:t>e-mail: niseraeco</a:t>
            </a:r>
            <a:r>
              <a:rPr lang="en-US" b="1" dirty="0">
                <a:solidFill>
                  <a:srgbClr val="0070C0"/>
                </a:solidFill>
                <a:latin typeface="Constantia"/>
              </a:rPr>
              <a:t>@gmail.com</a:t>
            </a:r>
            <a:endParaRPr lang="en-GB" b="1" dirty="0">
              <a:solidFill>
                <a:srgbClr val="0070C0"/>
              </a:solidFill>
              <a:latin typeface="Constantia"/>
            </a:endParaRPr>
          </a:p>
        </p:txBody>
      </p:sp>
      <p:sp>
        <p:nvSpPr>
          <p:cNvPr id="8" name="TextBox 7"/>
          <p:cNvSpPr txBox="1"/>
          <p:nvPr/>
        </p:nvSpPr>
        <p:spPr>
          <a:xfrm>
            <a:off x="7142897" y="6304002"/>
            <a:ext cx="1992853" cy="369332"/>
          </a:xfrm>
          <a:prstGeom prst="rect">
            <a:avLst/>
          </a:prstGeom>
          <a:noFill/>
        </p:spPr>
        <p:txBody>
          <a:bodyPr wrap="none" rtlCol="0">
            <a:spAutoFit/>
          </a:bodyPr>
          <a:lstStyle/>
          <a:p>
            <a:r>
              <a:rPr lang="sr-Latn-ME" b="1" dirty="0" smtClean="0">
                <a:solidFill>
                  <a:srgbClr val="0070C0"/>
                </a:solidFill>
                <a:latin typeface="Times New Roman" panose="02020603050405020304" pitchFamily="18" charset="0"/>
                <a:cs typeface="Times New Roman" panose="02020603050405020304" pitchFamily="18" charset="0"/>
              </a:rPr>
              <a:t>14</a:t>
            </a:r>
            <a:r>
              <a:rPr lang="sr-Latn-ME" b="1" dirty="0" smtClean="0">
                <a:solidFill>
                  <a:srgbClr val="0070C0"/>
                </a:solidFill>
                <a:latin typeface="Times New Roman" panose="02020603050405020304" pitchFamily="18" charset="0"/>
                <a:cs typeface="Times New Roman" panose="02020603050405020304" pitchFamily="18" charset="0"/>
              </a:rPr>
              <a:t>.0</a:t>
            </a:r>
            <a:r>
              <a:rPr lang="en-GB" b="1" dirty="0" smtClean="0">
                <a:solidFill>
                  <a:srgbClr val="0070C0"/>
                </a:solidFill>
                <a:latin typeface="Times New Roman" panose="02020603050405020304" pitchFamily="18" charset="0"/>
                <a:cs typeface="Times New Roman" panose="02020603050405020304" pitchFamily="18" charset="0"/>
              </a:rPr>
              <a:t>4</a:t>
            </a:r>
            <a:r>
              <a:rPr lang="sr-Latn-ME" b="1" dirty="0" smtClean="0">
                <a:solidFill>
                  <a:srgbClr val="0070C0"/>
                </a:solidFill>
                <a:latin typeface="Times New Roman" panose="02020603050405020304" pitchFamily="18" charset="0"/>
                <a:cs typeface="Times New Roman" panose="02020603050405020304" pitchFamily="18" charset="0"/>
              </a:rPr>
              <a:t>.2020. godine</a:t>
            </a:r>
            <a:endParaRPr lang="en-GB"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2280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914400"/>
            <a:ext cx="8077200" cy="5193217"/>
          </a:xfrm>
          <a:prstGeom prst="rect">
            <a:avLst/>
          </a:prstGeom>
        </p:spPr>
        <p:txBody>
          <a:bodyPr wrap="square">
            <a:spAutoFit/>
          </a:bodyPr>
          <a:lstStyle/>
          <a:p>
            <a:pPr algn="ctr">
              <a:lnSpc>
                <a:spcPct val="115000"/>
              </a:lnSpc>
              <a:spcAft>
                <a:spcPts val="1000"/>
              </a:spcAft>
            </a:pPr>
            <a:r>
              <a:rPr lang="sr-Latn-ME" b="1" dirty="0">
                <a:latin typeface="Times New Roman" panose="02020603050405020304" pitchFamily="18" charset="0"/>
                <a:ea typeface="Calibri"/>
                <a:cs typeface="Times New Roman" panose="02020603050405020304" pitchFamily="18" charset="0"/>
              </a:rPr>
              <a:t>Proces tržišnog komuniciranja</a:t>
            </a:r>
            <a:endParaRPr lang="en-GB" b="1" dirty="0">
              <a:latin typeface="Times New Roman" panose="02020603050405020304" pitchFamily="18" charset="0"/>
              <a:ea typeface="Calibri"/>
              <a:cs typeface="Times New Roman" panose="02020603050405020304" pitchFamily="18" charset="0"/>
            </a:endParaRPr>
          </a:p>
          <a:p>
            <a:pPr algn="ctr">
              <a:lnSpc>
                <a:spcPct val="115000"/>
              </a:lnSpc>
              <a:spcAft>
                <a:spcPts val="1000"/>
              </a:spcAft>
            </a:pPr>
            <a:r>
              <a:rPr lang="sr-Latn-ME" dirty="0">
                <a:latin typeface="Times New Roman" panose="02020603050405020304" pitchFamily="18" charset="0"/>
                <a:ea typeface="Calibri"/>
                <a:cs typeface="Times New Roman" panose="02020603050405020304" pitchFamily="18" charset="0"/>
              </a:rPr>
              <a:t>Promocija i proces tržišnog komuniciranja</a:t>
            </a:r>
            <a:endParaRPr lang="en-GB" dirty="0">
              <a:latin typeface="Times New Roman" panose="02020603050405020304" pitchFamily="18" charset="0"/>
              <a:ea typeface="Calibri"/>
              <a:cs typeface="Times New Roman" panose="02020603050405020304" pitchFamily="18" charset="0"/>
            </a:endParaRPr>
          </a:p>
          <a:p>
            <a:pPr>
              <a:lnSpc>
                <a:spcPct val="115000"/>
              </a:lnSpc>
              <a:spcAft>
                <a:spcPts val="1000"/>
              </a:spcAft>
            </a:pPr>
            <a:r>
              <a:rPr lang="sr-Latn-ME" dirty="0">
                <a:latin typeface="Times New Roman" panose="02020603050405020304" pitchFamily="18" charset="0"/>
                <a:ea typeface="Calibri"/>
                <a:cs typeface="Times New Roman" panose="02020603050405020304" pitchFamily="18" charset="0"/>
              </a:rPr>
              <a:t>Postoji pet oblika promocije:</a:t>
            </a:r>
            <a:endParaRPr lang="en-GB" dirty="0">
              <a:latin typeface="Times New Roman" panose="02020603050405020304" pitchFamily="18" charset="0"/>
              <a:ea typeface="Calibri"/>
              <a:cs typeface="Times New Roman" panose="02020603050405020304" pitchFamily="18" charset="0"/>
            </a:endParaRPr>
          </a:p>
          <a:p>
            <a:pPr marL="342900" marR="0" lvl="0" indent="-342900">
              <a:lnSpc>
                <a:spcPct val="115000"/>
              </a:lnSpc>
              <a:spcBef>
                <a:spcPts val="0"/>
              </a:spcBef>
              <a:spcAft>
                <a:spcPts val="0"/>
              </a:spcAft>
              <a:buFont typeface="Symbol"/>
              <a:buChar char=""/>
            </a:pPr>
            <a:r>
              <a:rPr lang="sr-Latn-ME" dirty="0">
                <a:latin typeface="Times New Roman" panose="02020603050405020304" pitchFamily="18" charset="0"/>
                <a:ea typeface="Calibri"/>
                <a:cs typeface="Times New Roman" panose="02020603050405020304" pitchFamily="18" charset="0"/>
              </a:rPr>
              <a:t>ekonomska propaganda ili oglašavanje</a:t>
            </a:r>
            <a:endParaRPr lang="en-GB" dirty="0">
              <a:latin typeface="Times New Roman" panose="02020603050405020304" pitchFamily="18" charset="0"/>
              <a:ea typeface="Calibri"/>
              <a:cs typeface="Times New Roman" panose="02020603050405020304" pitchFamily="18" charset="0"/>
            </a:endParaRPr>
          </a:p>
          <a:p>
            <a:pPr marL="342900" marR="0" lvl="0" indent="-342900">
              <a:lnSpc>
                <a:spcPct val="115000"/>
              </a:lnSpc>
              <a:spcBef>
                <a:spcPts val="0"/>
              </a:spcBef>
              <a:spcAft>
                <a:spcPts val="0"/>
              </a:spcAft>
              <a:buFont typeface="Symbol"/>
              <a:buChar char=""/>
            </a:pPr>
            <a:r>
              <a:rPr lang="sr-Latn-ME" dirty="0">
                <a:latin typeface="Times New Roman" panose="02020603050405020304" pitchFamily="18" charset="0"/>
                <a:ea typeface="Calibri"/>
                <a:cs typeface="Times New Roman" panose="02020603050405020304" pitchFamily="18" charset="0"/>
              </a:rPr>
              <a:t>lična prodaja</a:t>
            </a:r>
            <a:endParaRPr lang="en-GB" dirty="0">
              <a:latin typeface="Times New Roman" panose="02020603050405020304" pitchFamily="18" charset="0"/>
              <a:ea typeface="Calibri"/>
              <a:cs typeface="Times New Roman" panose="02020603050405020304" pitchFamily="18" charset="0"/>
            </a:endParaRPr>
          </a:p>
          <a:p>
            <a:pPr marL="342900" marR="0" lvl="0" indent="-342900">
              <a:lnSpc>
                <a:spcPct val="115000"/>
              </a:lnSpc>
              <a:spcBef>
                <a:spcPts val="0"/>
              </a:spcBef>
              <a:spcAft>
                <a:spcPts val="0"/>
              </a:spcAft>
              <a:buFont typeface="Symbol"/>
              <a:buChar char=""/>
            </a:pPr>
            <a:r>
              <a:rPr lang="sr-Latn-ME" dirty="0">
                <a:latin typeface="Times New Roman" panose="02020603050405020304" pitchFamily="18" charset="0"/>
                <a:ea typeface="Calibri"/>
                <a:cs typeface="Times New Roman" panose="02020603050405020304" pitchFamily="18" charset="0"/>
              </a:rPr>
              <a:t>odnosi sa javnošću</a:t>
            </a:r>
            <a:endParaRPr lang="en-GB" dirty="0">
              <a:latin typeface="Times New Roman" panose="02020603050405020304" pitchFamily="18" charset="0"/>
              <a:ea typeface="Calibri"/>
              <a:cs typeface="Times New Roman" panose="02020603050405020304" pitchFamily="18" charset="0"/>
            </a:endParaRPr>
          </a:p>
          <a:p>
            <a:pPr marL="342900" marR="0" lvl="0" indent="-342900">
              <a:lnSpc>
                <a:spcPct val="115000"/>
              </a:lnSpc>
              <a:spcBef>
                <a:spcPts val="0"/>
              </a:spcBef>
              <a:spcAft>
                <a:spcPts val="0"/>
              </a:spcAft>
              <a:buFont typeface="Symbol"/>
              <a:buChar char=""/>
            </a:pPr>
            <a:r>
              <a:rPr lang="sr-Latn-ME" dirty="0">
                <a:latin typeface="Times New Roman" panose="02020603050405020304" pitchFamily="18" charset="0"/>
                <a:ea typeface="Calibri"/>
                <a:cs typeface="Times New Roman" panose="02020603050405020304" pitchFamily="18" charset="0"/>
              </a:rPr>
              <a:t>direktni marketing</a:t>
            </a:r>
            <a:endParaRPr lang="en-GB" dirty="0">
              <a:latin typeface="Times New Roman" panose="02020603050405020304" pitchFamily="18" charset="0"/>
              <a:ea typeface="Calibri"/>
              <a:cs typeface="Times New Roman" panose="02020603050405020304" pitchFamily="18" charset="0"/>
            </a:endParaRPr>
          </a:p>
          <a:p>
            <a:pPr marL="342900" marR="0" lvl="0" indent="-342900">
              <a:lnSpc>
                <a:spcPct val="115000"/>
              </a:lnSpc>
              <a:spcBef>
                <a:spcPts val="0"/>
              </a:spcBef>
              <a:spcAft>
                <a:spcPts val="1000"/>
              </a:spcAft>
              <a:buFont typeface="Symbol"/>
              <a:buChar char=""/>
            </a:pPr>
            <a:r>
              <a:rPr lang="sr-Latn-ME" dirty="0">
                <a:latin typeface="Times New Roman" panose="02020603050405020304" pitchFamily="18" charset="0"/>
                <a:ea typeface="Calibri"/>
                <a:cs typeface="Times New Roman" panose="02020603050405020304" pitchFamily="18" charset="0"/>
              </a:rPr>
              <a:t>unapređenje prodaje</a:t>
            </a:r>
            <a:endParaRPr lang="en-GB" dirty="0">
              <a:latin typeface="Times New Roman" panose="02020603050405020304" pitchFamily="18" charset="0"/>
              <a:ea typeface="Calibri"/>
              <a:cs typeface="Times New Roman" panose="02020603050405020304" pitchFamily="18" charset="0"/>
            </a:endParaRPr>
          </a:p>
          <a:p>
            <a:pPr>
              <a:lnSpc>
                <a:spcPct val="115000"/>
              </a:lnSpc>
              <a:spcAft>
                <a:spcPts val="1000"/>
              </a:spcAft>
            </a:pPr>
            <a:r>
              <a:rPr lang="sr-Latn-ME" dirty="0">
                <a:latin typeface="Times New Roman" panose="02020603050405020304" pitchFamily="18" charset="0"/>
                <a:ea typeface="Calibri"/>
                <a:cs typeface="Times New Roman" panose="02020603050405020304" pitchFamily="18" charset="0"/>
              </a:rPr>
              <a:t>Kada preduzeće kombinuje pojedine oblike za promociju određenog proizvoda, ta se kombinacija naziva promocioni miks. Osnovna uloga promocije jeste da komunicira sa pojedincima, grupama, ili organizacijama, te da direktno ili posredno olakša i ubrza razmjenu. Zbog toga se često promocioni miks naziva (marketinškim) komunikacionim miksom.</a:t>
            </a:r>
            <a:endParaRPr lang="en-GB" dirty="0">
              <a:latin typeface="Times New Roman" panose="02020603050405020304" pitchFamily="18" charset="0"/>
              <a:ea typeface="Calibri"/>
              <a:cs typeface="Times New Roman" panose="02020603050405020304" pitchFamily="18" charset="0"/>
            </a:endParaRPr>
          </a:p>
          <a:p>
            <a:pPr>
              <a:lnSpc>
                <a:spcPct val="115000"/>
              </a:lnSpc>
              <a:spcAft>
                <a:spcPts val="1000"/>
              </a:spcAft>
            </a:pPr>
            <a:r>
              <a:rPr lang="sr-Latn-ME" dirty="0">
                <a:latin typeface="Times New Roman" panose="02020603050405020304" pitchFamily="18" charset="0"/>
                <a:ea typeface="Calibri"/>
                <a:cs typeface="Times New Roman" panose="02020603050405020304" pitchFamily="18" charset="0"/>
              </a:rPr>
              <a:t> </a:t>
            </a:r>
            <a:endParaRPr lang="en-GB" dirty="0">
              <a:effectLst/>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3035887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80109" y="3581400"/>
            <a:ext cx="8963891" cy="2585323"/>
          </a:xfrm>
          <a:prstGeom prst="rect">
            <a:avLst/>
          </a:prstGeom>
          <a:noFill/>
        </p:spPr>
        <p:txBody>
          <a:bodyPr wrap="square" rtlCol="0">
            <a:spAutoFit/>
          </a:bodyPr>
          <a:lstStyle/>
          <a:p>
            <a:r>
              <a:rPr lang="sr-Latn-ME" dirty="0" smtClean="0"/>
              <a:t>Na slici je dat šematski prikaz sistema komuniciranja koji jasno i veoma uopšteno </a:t>
            </a:r>
          </a:p>
          <a:p>
            <a:r>
              <a:rPr lang="sr-Latn-ME" dirty="0" smtClean="0"/>
              <a:t>prikazuje bitne djelove sistema i njihove međusobne odnose.</a:t>
            </a:r>
          </a:p>
          <a:p>
            <a:endParaRPr lang="sr-Latn-ME" dirty="0" smtClean="0"/>
          </a:p>
          <a:p>
            <a:r>
              <a:rPr lang="sr-Latn-ME" dirty="0" smtClean="0"/>
              <a:t>Kao što pokazuje slika, komunikacija počinje od izvora.</a:t>
            </a:r>
          </a:p>
          <a:p>
            <a:endParaRPr lang="sr-Latn-ME" dirty="0" smtClean="0"/>
          </a:p>
          <a:p>
            <a:r>
              <a:rPr lang="sr-Latn-ME" dirty="0" smtClean="0"/>
              <a:t>Izvor (pošiljalac, davalac, ili emitor informacije odnosno poruke) jeste osoba ili organizacija (preduzeće) koja određenim putem šalje poruku primaocu (kupcu, potrošaču) da bi ga obavijestila i na osnovu toga pokrenula i usmjerila na određenu aktivnost (da prihvati, odnosno kupi proizvod preduzeća).</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0" y="990600"/>
            <a:ext cx="8407400"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2006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143000"/>
            <a:ext cx="8534400" cy="5078313"/>
          </a:xfrm>
          <a:prstGeom prst="rect">
            <a:avLst/>
          </a:prstGeom>
          <a:noFill/>
        </p:spPr>
        <p:txBody>
          <a:bodyPr wrap="square" rtlCol="0">
            <a:spAutoFit/>
          </a:bodyPr>
          <a:lstStyle/>
          <a:p>
            <a:r>
              <a:rPr lang="sr-Latn-ME" dirty="0" smtClean="0"/>
              <a:t>Da bi se moglo govoriti o procesu komuniciranja, neophodno je da osim izvora informacija, postoji i primalac (publika, auditorij) tj. neki drugi pojedinac, grupa ili organizacija koja može da razumije poruku koju je emitovao određeni izvor.</a:t>
            </a:r>
          </a:p>
          <a:p>
            <a:r>
              <a:rPr lang="sr-Latn-ME" dirty="0" smtClean="0"/>
              <a:t>U zavisnosti od toga da li je poruka upućena jednom, precizno utvrđenom primaocu ili širem auditoriju (većem broju potrošača) razlikujemo pojedinačno i grupno komuniciranje.</a:t>
            </a:r>
          </a:p>
          <a:p>
            <a:endParaRPr lang="sr-Latn-ME" dirty="0"/>
          </a:p>
          <a:p>
            <a:r>
              <a:rPr lang="sr-Latn-ME" dirty="0" smtClean="0"/>
              <a:t>Da bi se prenijela poruka, izvor mora da je pretvori u niz znakova. Takva poruka se naziva kodirana poruka. Kada kodira poruku, izvor mora da uzme u obzir karakteristike medija za prenos poruke, ali i određene karakteristike publike.</a:t>
            </a:r>
          </a:p>
          <a:p>
            <a:r>
              <a:rPr lang="sr-Latn-ME" dirty="0" smtClean="0"/>
              <a:t>Oglas, na primjer, mora biti napisan jezikom koji ciljno tržište može da razumije.</a:t>
            </a:r>
          </a:p>
          <a:p>
            <a:endParaRPr lang="sr-Latn-ME" dirty="0"/>
          </a:p>
          <a:p>
            <a:r>
              <a:rPr lang="sr-Latn-ME" dirty="0" smtClean="0"/>
              <a:t>Medij je prenosnik poruke od izvora do primaoca. Da bi emitovana poruka dosegla ciljnu publiku (ciljno tržište), izvor (preduzeće) mora da odabere prikladan medij (komunikacioni kanal). Zbog toga je važno da preduzeće poznaje svoje ciljno tržište i da ima informacije o tome koje medije ciljni potrošači najviše „konzumiraju“ (koje novine, ili časopise čitaju, koje radio stanice slušaju, koje TV kanale gledaju, koliko koriste internet itd.).</a:t>
            </a:r>
          </a:p>
        </p:txBody>
      </p:sp>
    </p:spTree>
    <p:extLst>
      <p:ext uri="{BB962C8B-B14F-4D97-AF65-F5344CB8AC3E}">
        <p14:creationId xmlns:p14="http://schemas.microsoft.com/office/powerpoint/2010/main" val="728181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255" y="1295400"/>
            <a:ext cx="8915400" cy="4247317"/>
          </a:xfrm>
          <a:prstGeom prst="rect">
            <a:avLst/>
          </a:prstGeom>
          <a:noFill/>
        </p:spPr>
        <p:txBody>
          <a:bodyPr wrap="square" rtlCol="0">
            <a:spAutoFit/>
          </a:bodyPr>
          <a:lstStyle/>
          <a:p>
            <a:r>
              <a:rPr lang="sr-Latn-ME" dirty="0" smtClean="0"/>
              <a:t>Proces pretvaranja poruke u niz znakova naziva se proces kodiranja. Obrnuti proces, tj. proces pretvaranja znakova u poruku se naziva dekodiranje poruke, a sam rezultat dekodiranja se naziva dekoirana poruka.</a:t>
            </a:r>
          </a:p>
          <a:p>
            <a:endParaRPr lang="sr-Latn-ME" dirty="0" smtClean="0"/>
          </a:p>
          <a:p>
            <a:r>
              <a:rPr lang="sr-Latn-ME" dirty="0" smtClean="0"/>
              <a:t>Na osnovu povratne informacije koja ide od primaoca ka izvoru, pošiljalac dobija obavještenje o tome da li je primalac primio i razumio poslatu poruku, odnosno da li je poruka „proizvela“ očekivani efekat. </a:t>
            </a:r>
          </a:p>
          <a:p>
            <a:endParaRPr lang="sr-Latn-ME" dirty="0"/>
          </a:p>
          <a:p>
            <a:r>
              <a:rPr lang="sr-Latn-ME" dirty="0" smtClean="0"/>
              <a:t>U ličnom komuniciranju (licem u lice) koja se npr. ostvaruje kod lične prodaje, davalac informacije (prodavac) odmah dobija povratnu informaciju od primaoca (kupca). Ovdje je povratna veza neposredna. Ona dozvoljava pošiljaocu da brzo prilagodi sadržaj svojih poruka i time poveća efikasnost komuniciranja. </a:t>
            </a:r>
          </a:p>
          <a:p>
            <a:endParaRPr lang="sr-Latn-ME" dirty="0" smtClean="0"/>
          </a:p>
          <a:p>
            <a:r>
              <a:rPr lang="sr-Latn-ME" dirty="0" smtClean="0"/>
              <a:t>U drugim oblicima komuniciranja, istraživanje tržišta je „ključni“ kanal kroz koji informacije teku od primaoca (ciljnog tržišta) ka izvoru (preduzeću).</a:t>
            </a:r>
          </a:p>
        </p:txBody>
      </p:sp>
    </p:spTree>
    <p:extLst>
      <p:ext uri="{BB962C8B-B14F-4D97-AF65-F5344CB8AC3E}">
        <p14:creationId xmlns:p14="http://schemas.microsoft.com/office/powerpoint/2010/main" val="2256173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TotalTime>
  <Words>548</Words>
  <Application>Microsoft Office PowerPoint</Application>
  <PresentationFormat>On-screen Show (4:3)</PresentationFormat>
  <Paragraphs>36</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Flow</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MIKAELA1</dc:creator>
  <cp:lastModifiedBy>MIKAELA1</cp:lastModifiedBy>
  <cp:revision>5</cp:revision>
  <dcterms:created xsi:type="dcterms:W3CDTF">2020-04-01T15:57:13Z</dcterms:created>
  <dcterms:modified xsi:type="dcterms:W3CDTF">2020-04-16T13:15:48Z</dcterms:modified>
</cp:coreProperties>
</file>