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43" d="100"/>
          <a:sy n="43" d="100"/>
        </p:scale>
        <p:origin x="-870"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sr-Latn-ME"/>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548E1EC5-2F7E-4B32-880A-A0C095758A50}" type="slidenum">
              <a:rPr lang="sr-Latn-ME" smtClean="0"/>
              <a:pPr/>
              <a:t>‹#›</a:t>
            </a:fld>
            <a:endParaRPr lang="sr-Latn-ME"/>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xmlns="" val="1991000125"/>
      </p:ext>
    </p:extLst>
  </p:cSld>
  <p:clrMapOvr>
    <a:masterClrMapping/>
  </p:clrMapOvr>
  <p:extLst>
    <p:ext uri="{DCECCB84-F9BA-43D5-87BE-67443E8EF086}">
      <p15:sldGuideLst xmlns:p15="http://schemas.microsoft.com/office/powerpoint/2012/main" xmlns="">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3552340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sr-Latn-ME"/>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548E1EC5-2F7E-4B32-880A-A0C095758A50}" type="slidenum">
              <a:rPr lang="sr-Latn-ME" smtClean="0"/>
              <a:pPr/>
              <a:t>‹#›</a:t>
            </a:fld>
            <a:endParaRPr lang="sr-Latn-ME"/>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3721936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682422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400175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321557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681597121"/>
      </p:ext>
    </p:extLst>
  </p:cSld>
  <p:clrMapOvr>
    <a:masterClrMapping/>
  </p:clrMapOvr>
  <p:extLst>
    <p:ext uri="{DCECCB84-F9BA-43D5-87BE-67443E8EF086}">
      <p15:sldGuideLst xmlns:p15="http://schemas.microsoft.com/office/powerpoint/2012/main" xmlns="">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0F8E0488-0C8A-46A4-82D5-825921BF2865}" type="datetimeFigureOut">
              <a:rPr lang="sr-Latn-ME" smtClean="0"/>
              <a:pPr/>
              <a:t>5.4.2020</a:t>
            </a:fld>
            <a:endParaRPr lang="sr-Latn-ME"/>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sr-Latn-ME"/>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2518063110"/>
      </p:ext>
    </p:extLst>
  </p:cSld>
  <p:clrMapOvr>
    <a:masterClrMapping/>
  </p:clrMapOvr>
  <p:extLst>
    <p:ext uri="{DCECCB84-F9BA-43D5-87BE-67443E8EF086}">
      <p15:sldGuideLst xmlns:p15="http://schemas.microsoft.com/office/powerpoint/2012/main" xmlns="">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0F8E0488-0C8A-46A4-82D5-825921BF2865}" type="datetimeFigureOut">
              <a:rPr lang="sr-Latn-ME" smtClean="0"/>
              <a:pPr/>
              <a:t>5.4.2020</a:t>
            </a:fld>
            <a:endParaRPr lang="sr-Latn-ME"/>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sr-Latn-ME"/>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2057683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48E1EC5-2F7E-4B32-880A-A0C095758A50}" type="slidenum">
              <a:rPr lang="sr-Latn-ME" smtClean="0"/>
              <a:pPr/>
              <a:t>‹#›</a:t>
            </a:fld>
            <a:endParaRPr lang="sr-Latn-ME"/>
          </a:p>
        </p:txBody>
      </p:sp>
    </p:spTree>
    <p:extLst>
      <p:ext uri="{BB962C8B-B14F-4D97-AF65-F5344CB8AC3E}">
        <p14:creationId xmlns:p14="http://schemas.microsoft.com/office/powerpoint/2010/main" xmlns="" val="2155416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11"/>
          </p:nvPr>
        </p:nvSpPr>
        <p:spPr>
          <a:xfrm>
            <a:off x="2933699" y="6296615"/>
            <a:ext cx="5959577" cy="365125"/>
          </a:xfrm>
        </p:spPr>
        <p:txBody>
          <a:bodyPr/>
          <a:lstStyle/>
          <a:p>
            <a:endParaRPr lang="sr-Latn-ME"/>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548E1EC5-2F7E-4B32-880A-A0C095758A50}" type="slidenum">
              <a:rPr lang="sr-Latn-ME" smtClean="0"/>
              <a:pPr/>
              <a:t>‹#›</a:t>
            </a:fld>
            <a:endParaRPr lang="sr-Latn-ME"/>
          </a:p>
        </p:txBody>
      </p:sp>
      <p:cxnSp>
        <p:nvCxnSpPr>
          <p:cNvPr id="7" name="Straight Connector 6"/>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6852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0F8E0488-0C8A-46A4-82D5-825921BF2865}" type="datetimeFigureOut">
              <a:rPr lang="sr-Latn-ME" smtClean="0"/>
              <a:pPr/>
              <a:t>5.4.2020</a:t>
            </a:fld>
            <a:endParaRPr lang="sr-Latn-ME"/>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sr-Latn-ME"/>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548E1EC5-2F7E-4B32-880A-A0C095758A50}" type="slidenum">
              <a:rPr lang="sr-Latn-ME" smtClean="0"/>
              <a:pPr/>
              <a:t>‹#›</a:t>
            </a:fld>
            <a:endParaRPr lang="sr-Latn-ME"/>
          </a:p>
        </p:txBody>
      </p:sp>
      <p:cxnSp>
        <p:nvCxnSpPr>
          <p:cNvPr id="9" name="Straight Connector 8"/>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9286048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BD67DF-8813-49DB-AE0B-BDC2CC3E317E}"/>
              </a:ext>
            </a:extLst>
          </p:cNvPr>
          <p:cNvSpPr>
            <a:spLocks noGrp="1"/>
          </p:cNvSpPr>
          <p:nvPr>
            <p:ph type="ctrTitle"/>
          </p:nvPr>
        </p:nvSpPr>
        <p:spPr>
          <a:xfrm>
            <a:off x="7712765" y="1023867"/>
            <a:ext cx="4293705" cy="3627646"/>
          </a:xfrm>
        </p:spPr>
        <p:txBody>
          <a:bodyPr>
            <a:noAutofit/>
          </a:bodyPr>
          <a:lstStyle/>
          <a:p>
            <a:pPr algn="ctr"/>
            <a:r>
              <a:rPr lang="en-US" sz="6000" b="1" dirty="0" err="1">
                <a:latin typeface="+mn-lt"/>
                <a:cs typeface="Arial" panose="020B0604020202020204" pitchFamily="34" charset="0"/>
              </a:rPr>
              <a:t>Vegetacija</a:t>
            </a:r>
            <a:r>
              <a:rPr lang="en-US" sz="6000" b="1" dirty="0">
                <a:latin typeface="+mn-lt"/>
                <a:cs typeface="Arial" panose="020B0604020202020204" pitchFamily="34" charset="0"/>
              </a:rPr>
              <a:t> u </a:t>
            </a:r>
            <a:r>
              <a:rPr lang="en-US" sz="6000" b="1" dirty="0" err="1">
                <a:latin typeface="+mn-lt"/>
                <a:cs typeface="Arial" panose="020B0604020202020204" pitchFamily="34" charset="0"/>
              </a:rPr>
              <a:t>planinskoj</a:t>
            </a:r>
            <a:r>
              <a:rPr lang="en-US" sz="6000" b="1" dirty="0">
                <a:latin typeface="+mn-lt"/>
                <a:cs typeface="Arial" panose="020B0604020202020204" pitchFamily="34" charset="0"/>
              </a:rPr>
              <a:t> </a:t>
            </a:r>
            <a:r>
              <a:rPr lang="en-US" sz="6000" b="1" dirty="0" err="1">
                <a:latin typeface="+mn-lt"/>
                <a:cs typeface="Arial" panose="020B0604020202020204" pitchFamily="34" charset="0"/>
              </a:rPr>
              <a:t>klimi</a:t>
            </a:r>
            <a:endParaRPr lang="sr-Latn-ME" sz="6000" b="1" dirty="0">
              <a:latin typeface="+mn-lt"/>
              <a:cs typeface="Arial" panose="020B0604020202020204" pitchFamily="34" charset="0"/>
            </a:endParaRPr>
          </a:p>
        </p:txBody>
      </p:sp>
    </p:spTree>
    <p:extLst>
      <p:ext uri="{BB962C8B-B14F-4D97-AF65-F5344CB8AC3E}">
        <p14:creationId xmlns:p14="http://schemas.microsoft.com/office/powerpoint/2010/main" xmlns="" val="181440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DBA1C4-9A10-4769-AF56-CACC0943A881}"/>
              </a:ext>
            </a:extLst>
          </p:cNvPr>
          <p:cNvSpPr>
            <a:spLocks noGrp="1"/>
          </p:cNvSpPr>
          <p:nvPr>
            <p:ph type="title"/>
          </p:nvPr>
        </p:nvSpPr>
        <p:spPr/>
        <p:txBody>
          <a:bodyPr/>
          <a:lstStyle/>
          <a:p>
            <a:pPr algn="ctr"/>
            <a:r>
              <a:rPr lang="en-US" b="1" dirty="0" err="1">
                <a:solidFill>
                  <a:schemeClr val="accent2">
                    <a:lumMod val="75000"/>
                  </a:schemeClr>
                </a:solidFill>
                <a:latin typeface="Arial" panose="020B0604020202020204" pitchFamily="34" charset="0"/>
                <a:cs typeface="Arial" panose="020B0604020202020204" pitchFamily="34" charset="0"/>
              </a:rPr>
              <a:t>Vegetacija</a:t>
            </a:r>
            <a:r>
              <a:rPr lang="en-US" b="1" dirty="0">
                <a:solidFill>
                  <a:schemeClr val="accent2">
                    <a:lumMod val="75000"/>
                  </a:schemeClr>
                </a:solidFill>
                <a:latin typeface="Arial" panose="020B0604020202020204" pitchFamily="34" charset="0"/>
                <a:cs typeface="Arial" panose="020B0604020202020204" pitchFamily="34" charset="0"/>
              </a:rPr>
              <a:t> u </a:t>
            </a:r>
            <a:r>
              <a:rPr lang="en-US" b="1" dirty="0" err="1">
                <a:solidFill>
                  <a:schemeClr val="accent2">
                    <a:lumMod val="75000"/>
                  </a:schemeClr>
                </a:solidFill>
                <a:latin typeface="Arial" panose="020B0604020202020204" pitchFamily="34" charset="0"/>
                <a:cs typeface="Arial" panose="020B0604020202020204" pitchFamily="34" charset="0"/>
              </a:rPr>
              <a:t>planinskoj</a:t>
            </a:r>
            <a:r>
              <a:rPr lang="en-US" b="1" dirty="0">
                <a:solidFill>
                  <a:schemeClr val="accent2">
                    <a:lumMod val="75000"/>
                  </a:schemeClr>
                </a:solidFill>
                <a:latin typeface="Arial" panose="020B0604020202020204" pitchFamily="34" charset="0"/>
                <a:cs typeface="Arial" panose="020B0604020202020204" pitchFamily="34" charset="0"/>
              </a:rPr>
              <a:t> </a:t>
            </a:r>
            <a:r>
              <a:rPr lang="en-US" b="1" dirty="0" err="1">
                <a:solidFill>
                  <a:schemeClr val="accent2">
                    <a:lumMod val="75000"/>
                  </a:schemeClr>
                </a:solidFill>
                <a:latin typeface="Arial" panose="020B0604020202020204" pitchFamily="34" charset="0"/>
                <a:cs typeface="Arial" panose="020B0604020202020204" pitchFamily="34" charset="0"/>
              </a:rPr>
              <a:t>klimi</a:t>
            </a:r>
            <a:endParaRPr lang="sr-Latn-ME" b="1" dirty="0">
              <a:solidFill>
                <a:schemeClr val="accent2">
                  <a:lumMod val="75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4684C0DE-CAFD-40BE-A557-D59C4E5AB36D}"/>
              </a:ext>
            </a:extLst>
          </p:cNvPr>
          <p:cNvSpPr>
            <a:spLocks noGrp="1"/>
          </p:cNvSpPr>
          <p:nvPr>
            <p:ph idx="1"/>
          </p:nvPr>
        </p:nvSpPr>
        <p:spPr/>
        <p:txBody>
          <a:bodyPr>
            <a:normAutofit/>
          </a:bodyPr>
          <a:lstStyle/>
          <a:p>
            <a:pPr marL="0" indent="0" algn="just">
              <a:lnSpc>
                <a:spcPct val="150000"/>
              </a:lnSpc>
              <a:buNone/>
            </a:pPr>
            <a:r>
              <a:rPr lang="en-US" sz="2200" dirty="0">
                <a:cs typeface="Arial" panose="020B0604020202020204" pitchFamily="34" charset="0"/>
              </a:rPr>
              <a:t>Sa </a:t>
            </a:r>
            <a:r>
              <a:rPr lang="en-US" sz="2200" dirty="0" err="1">
                <a:cs typeface="Arial" panose="020B0604020202020204" pitchFamily="34" charset="0"/>
              </a:rPr>
              <a:t>pove</a:t>
            </a:r>
            <a:r>
              <a:rPr lang="sr-Latn-ME" sz="2200" dirty="0">
                <a:cs typeface="Arial" panose="020B0604020202020204" pitchFamily="34" charset="0"/>
              </a:rPr>
              <a:t>ćanjem visine klima u planinama veoma brzo dobija u oštrini. To se naročito odnosi na toplotne uslove. Zbog toga se klimatske zone veoma brzo smjenjuju, odnosno sa povećanjem visine tipovi klime se mijenjaju na isti način kao od manjih prema većim geografskim širinama. Na vrlo visokim planinama, iznad sniježne granice, klima dobija mnoge polarne odlike. S tim promjenama klimatskim karakteristikama mijenjaju se i vrste vegetacije.</a:t>
            </a:r>
          </a:p>
        </p:txBody>
      </p:sp>
    </p:spTree>
    <p:extLst>
      <p:ext uri="{BB962C8B-B14F-4D97-AF65-F5344CB8AC3E}">
        <p14:creationId xmlns:p14="http://schemas.microsoft.com/office/powerpoint/2010/main" xmlns="" val="132311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90796DAD-0A69-49C2-A34B-89B33FD1C020}"/>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955236" y="0"/>
            <a:ext cx="9236764" cy="6858000"/>
          </a:xfrm>
        </p:spPr>
      </p:pic>
    </p:spTree>
    <p:extLst>
      <p:ext uri="{BB962C8B-B14F-4D97-AF65-F5344CB8AC3E}">
        <p14:creationId xmlns:p14="http://schemas.microsoft.com/office/powerpoint/2010/main" xmlns="" val="1204183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FBC8466-DB10-43F0-A1FE-14FD000D5E4C}"/>
              </a:ext>
            </a:extLst>
          </p:cNvPr>
          <p:cNvSpPr>
            <a:spLocks noGrp="1"/>
          </p:cNvSpPr>
          <p:nvPr>
            <p:ph idx="1"/>
          </p:nvPr>
        </p:nvSpPr>
        <p:spPr>
          <a:xfrm>
            <a:off x="636104" y="304800"/>
            <a:ext cx="11068167" cy="5785104"/>
          </a:xfrm>
        </p:spPr>
        <p:txBody>
          <a:bodyPr>
            <a:normAutofit/>
          </a:bodyPr>
          <a:lstStyle/>
          <a:p>
            <a:pPr marL="0" indent="0">
              <a:lnSpc>
                <a:spcPct val="150000"/>
              </a:lnSpc>
              <a:buNone/>
            </a:pPr>
            <a:r>
              <a:rPr lang="sr-Latn-ME" sz="2200" dirty="0">
                <a:solidFill>
                  <a:schemeClr val="tx1"/>
                </a:solidFill>
                <a:latin typeface="Arial" panose="020B0604020202020204" pitchFamily="34" charset="0"/>
                <a:cs typeface="Arial" panose="020B0604020202020204" pitchFamily="34" charset="0"/>
              </a:rPr>
              <a:t>U našim geografskim širinama biljne vrste u planinama idu ovim redom: </a:t>
            </a:r>
          </a:p>
          <a:p>
            <a:pPr>
              <a:lnSpc>
                <a:spcPct val="150000"/>
              </a:lnSpc>
              <a:buFont typeface="Wingdings" panose="05000000000000000000" pitchFamily="2" charset="2"/>
              <a:buChar char="Ø"/>
            </a:pPr>
            <a:r>
              <a:rPr lang="sr-Latn-ME" sz="2200" b="1" dirty="0">
                <a:solidFill>
                  <a:schemeClr val="accent6">
                    <a:lumMod val="50000"/>
                  </a:schemeClr>
                </a:solidFill>
                <a:latin typeface="Arial" panose="020B0604020202020204" pitchFamily="34" charset="0"/>
                <a:cs typeface="Arial" panose="020B0604020202020204" pitchFamily="34" charset="0"/>
              </a:rPr>
              <a:t>bjelogorica (listopadne šume),</a:t>
            </a:r>
          </a:p>
          <a:p>
            <a:pPr>
              <a:lnSpc>
                <a:spcPct val="150000"/>
              </a:lnSpc>
              <a:buFont typeface="Wingdings" panose="05000000000000000000" pitchFamily="2" charset="2"/>
              <a:buChar char="Ø"/>
            </a:pPr>
            <a:r>
              <a:rPr lang="sr-Latn-ME" sz="2200" b="1" dirty="0">
                <a:solidFill>
                  <a:schemeClr val="accent6">
                    <a:lumMod val="50000"/>
                  </a:schemeClr>
                </a:solidFill>
                <a:latin typeface="Arial" panose="020B0604020202020204" pitchFamily="34" charset="0"/>
                <a:cs typeface="Arial" panose="020B0604020202020204" pitchFamily="34" charset="0"/>
              </a:rPr>
              <a:t>crnogorica (četinari),</a:t>
            </a:r>
          </a:p>
          <a:p>
            <a:pPr>
              <a:lnSpc>
                <a:spcPct val="150000"/>
              </a:lnSpc>
              <a:buFont typeface="Wingdings" panose="05000000000000000000" pitchFamily="2" charset="2"/>
              <a:buChar char="Ø"/>
            </a:pPr>
            <a:r>
              <a:rPr lang="sr-Latn-ME" sz="2200" b="1" dirty="0">
                <a:solidFill>
                  <a:schemeClr val="accent6">
                    <a:lumMod val="50000"/>
                  </a:schemeClr>
                </a:solidFill>
                <a:latin typeface="Arial" panose="020B0604020202020204" pitchFamily="34" charset="0"/>
                <a:cs typeface="Arial" panose="020B0604020202020204" pitchFamily="34" charset="0"/>
              </a:rPr>
              <a:t>žbunje i šiblje,</a:t>
            </a:r>
          </a:p>
          <a:p>
            <a:pPr>
              <a:lnSpc>
                <a:spcPct val="150000"/>
              </a:lnSpc>
              <a:buFont typeface="Wingdings" panose="05000000000000000000" pitchFamily="2" charset="2"/>
              <a:buChar char="Ø"/>
            </a:pPr>
            <a:r>
              <a:rPr lang="sr-Latn-ME" sz="2200" b="1" dirty="0">
                <a:solidFill>
                  <a:schemeClr val="accent6">
                    <a:lumMod val="50000"/>
                  </a:schemeClr>
                </a:solidFill>
                <a:latin typeface="Arial" panose="020B0604020202020204" pitchFamily="34" charset="0"/>
                <a:cs typeface="Arial" panose="020B0604020202020204" pitchFamily="34" charset="0"/>
              </a:rPr>
              <a:t>trava i</a:t>
            </a:r>
          </a:p>
          <a:p>
            <a:pPr>
              <a:lnSpc>
                <a:spcPct val="150000"/>
              </a:lnSpc>
              <a:buFont typeface="Wingdings" panose="05000000000000000000" pitchFamily="2" charset="2"/>
              <a:buChar char="Ø"/>
            </a:pPr>
            <a:r>
              <a:rPr lang="sr-Latn-ME" sz="2200" b="1" dirty="0">
                <a:solidFill>
                  <a:schemeClr val="accent6">
                    <a:lumMod val="50000"/>
                  </a:schemeClr>
                </a:solidFill>
                <a:latin typeface="Arial" panose="020B0604020202020204" pitchFamily="34" charset="0"/>
                <a:cs typeface="Arial" panose="020B0604020202020204" pitchFamily="34" charset="0"/>
              </a:rPr>
              <a:t>goleti.</a:t>
            </a:r>
          </a:p>
          <a:p>
            <a:pPr marL="0" indent="0">
              <a:lnSpc>
                <a:spcPct val="150000"/>
              </a:lnSpc>
              <a:buNone/>
            </a:pPr>
            <a:r>
              <a:rPr lang="sr-Latn-ME" sz="2200" dirty="0">
                <a:solidFill>
                  <a:schemeClr val="tx1"/>
                </a:solidFill>
                <a:latin typeface="Arial" panose="020B0604020202020204" pitchFamily="34" charset="0"/>
                <a:cs typeface="Arial" panose="020B0604020202020204" pitchFamily="34" charset="0"/>
              </a:rPr>
              <a:t>Između ovih vegetacionih zona granica nije oštra, nego postoje prelazni pojasevi u kojima su pomiješane susedne vrste planinskog biljnog svijeta.</a:t>
            </a:r>
          </a:p>
        </p:txBody>
      </p:sp>
    </p:spTree>
    <p:extLst>
      <p:ext uri="{BB962C8B-B14F-4D97-AF65-F5344CB8AC3E}">
        <p14:creationId xmlns:p14="http://schemas.microsoft.com/office/powerpoint/2010/main" xmlns="" val="1066563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AB95A2C4-9DB2-4C57-A20F-B94E143F051D}"/>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19270" y="106016"/>
            <a:ext cx="4598504" cy="2623931"/>
          </a:xfrm>
        </p:spPr>
      </p:pic>
      <p:graphicFrame>
        <p:nvGraphicFramePr>
          <p:cNvPr id="6" name="Table 6">
            <a:extLst>
              <a:ext uri="{FF2B5EF4-FFF2-40B4-BE49-F238E27FC236}">
                <a16:creationId xmlns:a16="http://schemas.microsoft.com/office/drawing/2014/main" xmlns="" id="{0914A288-ADB0-4A70-99BC-D4FAAFC3B6E4}"/>
              </a:ext>
            </a:extLst>
          </p:cNvPr>
          <p:cNvGraphicFramePr>
            <a:graphicFrameLocks noGrp="1"/>
          </p:cNvGraphicFramePr>
          <p:nvPr>
            <p:extLst>
              <p:ext uri="{D42A27DB-BD31-4B8C-83A1-F6EECF244321}">
                <p14:modId xmlns:p14="http://schemas.microsoft.com/office/powerpoint/2010/main" xmlns="" val="2554829273"/>
              </p:ext>
            </p:extLst>
          </p:nvPr>
        </p:nvGraphicFramePr>
        <p:xfrm>
          <a:off x="510398" y="2978427"/>
          <a:ext cx="2584173" cy="450573"/>
        </p:xfrm>
        <a:graphic>
          <a:graphicData uri="http://schemas.openxmlformats.org/drawingml/2006/table">
            <a:tbl>
              <a:tblPr firstRow="1" bandRow="1">
                <a:tableStyleId>{7DF18680-E054-41AD-8BC1-D1AEF772440D}</a:tableStyleId>
              </a:tblPr>
              <a:tblGrid>
                <a:gridCol w="2584173">
                  <a:extLst>
                    <a:ext uri="{9D8B030D-6E8A-4147-A177-3AD203B41FA5}">
                      <a16:colId xmlns:a16="http://schemas.microsoft.com/office/drawing/2014/main" xmlns="" val="3046127397"/>
                    </a:ext>
                  </a:extLst>
                </a:gridCol>
              </a:tblGrid>
              <a:tr h="450573">
                <a:tc>
                  <a:txBody>
                    <a:bodyPr/>
                    <a:lstStyle/>
                    <a:p>
                      <a:pPr algn="ctr"/>
                      <a:r>
                        <a:rPr lang="sr-Latn-ME" sz="2000" b="1" dirty="0">
                          <a:solidFill>
                            <a:schemeClr val="tx1"/>
                          </a:solidFill>
                        </a:rPr>
                        <a:t>LISTOPADNE ŠUME</a:t>
                      </a:r>
                    </a:p>
                  </a:txBody>
                  <a:tcPr/>
                </a:tc>
                <a:extLst>
                  <a:ext uri="{0D108BD9-81ED-4DB2-BD59-A6C34878D82A}">
                    <a16:rowId xmlns:a16="http://schemas.microsoft.com/office/drawing/2014/main" xmlns="" val="731265255"/>
                  </a:ext>
                </a:extLst>
              </a:tr>
            </a:tbl>
          </a:graphicData>
        </a:graphic>
      </p:graphicFrame>
      <p:pic>
        <p:nvPicPr>
          <p:cNvPr id="9" name="Picture 8">
            <a:extLst>
              <a:ext uri="{FF2B5EF4-FFF2-40B4-BE49-F238E27FC236}">
                <a16:creationId xmlns:a16="http://schemas.microsoft.com/office/drawing/2014/main" xmlns="" id="{C74CC2C3-2BFA-45DA-809F-E811647146F6}"/>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844209" y="106016"/>
            <a:ext cx="5724940" cy="2872411"/>
          </a:xfrm>
          <a:prstGeom prst="rect">
            <a:avLst/>
          </a:prstGeom>
        </p:spPr>
      </p:pic>
      <p:graphicFrame>
        <p:nvGraphicFramePr>
          <p:cNvPr id="10" name="Table 10">
            <a:extLst>
              <a:ext uri="{FF2B5EF4-FFF2-40B4-BE49-F238E27FC236}">
                <a16:creationId xmlns:a16="http://schemas.microsoft.com/office/drawing/2014/main" xmlns="" id="{A72124DE-5F76-44B6-872D-25C83B507098}"/>
              </a:ext>
            </a:extLst>
          </p:cNvPr>
          <p:cNvGraphicFramePr>
            <a:graphicFrameLocks noGrp="1"/>
          </p:cNvGraphicFramePr>
          <p:nvPr>
            <p:extLst>
              <p:ext uri="{D42A27DB-BD31-4B8C-83A1-F6EECF244321}">
                <p14:modId xmlns:p14="http://schemas.microsoft.com/office/powerpoint/2010/main" xmlns="" val="6417717"/>
              </p:ext>
            </p:extLst>
          </p:nvPr>
        </p:nvGraphicFramePr>
        <p:xfrm>
          <a:off x="7434471" y="2978427"/>
          <a:ext cx="2955234" cy="396240"/>
        </p:xfrm>
        <a:graphic>
          <a:graphicData uri="http://schemas.openxmlformats.org/drawingml/2006/table">
            <a:tbl>
              <a:tblPr firstRow="1" bandRow="1">
                <a:tableStyleId>{7DF18680-E054-41AD-8BC1-D1AEF772440D}</a:tableStyleId>
              </a:tblPr>
              <a:tblGrid>
                <a:gridCol w="2955234">
                  <a:extLst>
                    <a:ext uri="{9D8B030D-6E8A-4147-A177-3AD203B41FA5}">
                      <a16:colId xmlns:a16="http://schemas.microsoft.com/office/drawing/2014/main" xmlns="" val="652529534"/>
                    </a:ext>
                  </a:extLst>
                </a:gridCol>
              </a:tblGrid>
              <a:tr h="308112">
                <a:tc>
                  <a:txBody>
                    <a:bodyPr/>
                    <a:lstStyle/>
                    <a:p>
                      <a:pPr algn="ctr"/>
                      <a:r>
                        <a:rPr lang="sr-Latn-ME" sz="2000" dirty="0">
                          <a:solidFill>
                            <a:schemeClr val="tx1"/>
                          </a:solidFill>
                        </a:rPr>
                        <a:t>ČETINARI</a:t>
                      </a:r>
                      <a:endParaRPr lang="sr-Latn-ME" sz="20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686624255"/>
                  </a:ext>
                </a:extLst>
              </a:tr>
            </a:tbl>
          </a:graphicData>
        </a:graphic>
      </p:graphicFrame>
      <p:pic>
        <p:nvPicPr>
          <p:cNvPr id="13" name="Picture 12">
            <a:extLst>
              <a:ext uri="{FF2B5EF4-FFF2-40B4-BE49-F238E27FC236}">
                <a16:creationId xmlns:a16="http://schemas.microsoft.com/office/drawing/2014/main" xmlns="" id="{0E7F4701-AA47-416E-8267-088148189DC9}"/>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19270" y="3677480"/>
            <a:ext cx="2466975" cy="1847850"/>
          </a:xfrm>
          <a:prstGeom prst="rect">
            <a:avLst/>
          </a:prstGeom>
        </p:spPr>
      </p:pic>
      <p:pic>
        <p:nvPicPr>
          <p:cNvPr id="15" name="Picture 14">
            <a:extLst>
              <a:ext uri="{FF2B5EF4-FFF2-40B4-BE49-F238E27FC236}">
                <a16:creationId xmlns:a16="http://schemas.microsoft.com/office/drawing/2014/main" xmlns="" id="{028186BD-3862-4A4E-8D5D-088E305E1F4C}"/>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851080" y="3603661"/>
            <a:ext cx="2143125" cy="1995487"/>
          </a:xfrm>
          <a:prstGeom prst="rect">
            <a:avLst/>
          </a:prstGeom>
        </p:spPr>
      </p:pic>
      <p:graphicFrame>
        <p:nvGraphicFramePr>
          <p:cNvPr id="16" name="Table 16">
            <a:extLst>
              <a:ext uri="{FF2B5EF4-FFF2-40B4-BE49-F238E27FC236}">
                <a16:creationId xmlns:a16="http://schemas.microsoft.com/office/drawing/2014/main" xmlns="" id="{99A60E04-0F7E-4FF0-B3A8-18862CEDC813}"/>
              </a:ext>
            </a:extLst>
          </p:cNvPr>
          <p:cNvGraphicFramePr>
            <a:graphicFrameLocks noGrp="1"/>
          </p:cNvGraphicFramePr>
          <p:nvPr>
            <p:extLst>
              <p:ext uri="{D42A27DB-BD31-4B8C-83A1-F6EECF244321}">
                <p14:modId xmlns:p14="http://schemas.microsoft.com/office/powerpoint/2010/main" xmlns="" val="3529154838"/>
              </p:ext>
            </p:extLst>
          </p:nvPr>
        </p:nvGraphicFramePr>
        <p:xfrm>
          <a:off x="119270" y="5773809"/>
          <a:ext cx="4996069" cy="396240"/>
        </p:xfrm>
        <a:graphic>
          <a:graphicData uri="http://schemas.openxmlformats.org/drawingml/2006/table">
            <a:tbl>
              <a:tblPr firstRow="1" bandRow="1">
                <a:tableStyleId>{7DF18680-E054-41AD-8BC1-D1AEF772440D}</a:tableStyleId>
              </a:tblPr>
              <a:tblGrid>
                <a:gridCol w="4996069">
                  <a:extLst>
                    <a:ext uri="{9D8B030D-6E8A-4147-A177-3AD203B41FA5}">
                      <a16:colId xmlns:a16="http://schemas.microsoft.com/office/drawing/2014/main" xmlns="" val="1463924024"/>
                    </a:ext>
                  </a:extLst>
                </a:gridCol>
              </a:tblGrid>
              <a:tr h="370840">
                <a:tc>
                  <a:txBody>
                    <a:bodyPr/>
                    <a:lstStyle/>
                    <a:p>
                      <a:pPr algn="ctr"/>
                      <a:r>
                        <a:rPr lang="sr-Latn-ME" sz="2000" b="1" dirty="0">
                          <a:solidFill>
                            <a:schemeClr val="tx1"/>
                          </a:solidFill>
                        </a:rPr>
                        <a:t>ŽBUNJE I ŠIBLJE</a:t>
                      </a:r>
                    </a:p>
                  </a:txBody>
                  <a:tcPr/>
                </a:tc>
                <a:extLst>
                  <a:ext uri="{0D108BD9-81ED-4DB2-BD59-A6C34878D82A}">
                    <a16:rowId xmlns:a16="http://schemas.microsoft.com/office/drawing/2014/main" xmlns="" val="1943579507"/>
                  </a:ext>
                </a:extLst>
              </a:tr>
            </a:tbl>
          </a:graphicData>
        </a:graphic>
      </p:graphicFrame>
      <p:pic>
        <p:nvPicPr>
          <p:cNvPr id="21" name="Picture 20">
            <a:extLst>
              <a:ext uri="{FF2B5EF4-FFF2-40B4-BE49-F238E27FC236}">
                <a16:creationId xmlns:a16="http://schemas.microsoft.com/office/drawing/2014/main" xmlns="" id="{4689899C-A008-4252-AB04-7EDEC73EC8AF}"/>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352843" y="3677479"/>
            <a:ext cx="2466975" cy="1847850"/>
          </a:xfrm>
          <a:prstGeom prst="rect">
            <a:avLst/>
          </a:prstGeom>
        </p:spPr>
      </p:pic>
      <p:graphicFrame>
        <p:nvGraphicFramePr>
          <p:cNvPr id="22" name="Table 22">
            <a:extLst>
              <a:ext uri="{FF2B5EF4-FFF2-40B4-BE49-F238E27FC236}">
                <a16:creationId xmlns:a16="http://schemas.microsoft.com/office/drawing/2014/main" xmlns="" id="{113E3AAE-15EC-4855-8CA1-50680A507538}"/>
              </a:ext>
            </a:extLst>
          </p:cNvPr>
          <p:cNvGraphicFramePr>
            <a:graphicFrameLocks noGrp="1"/>
          </p:cNvGraphicFramePr>
          <p:nvPr>
            <p:extLst>
              <p:ext uri="{D42A27DB-BD31-4B8C-83A1-F6EECF244321}">
                <p14:modId xmlns:p14="http://schemas.microsoft.com/office/powerpoint/2010/main" xmlns="" val="1388022786"/>
              </p:ext>
            </p:extLst>
          </p:nvPr>
        </p:nvGraphicFramePr>
        <p:xfrm>
          <a:off x="9355001" y="5769670"/>
          <a:ext cx="2214148" cy="396240"/>
        </p:xfrm>
        <a:graphic>
          <a:graphicData uri="http://schemas.openxmlformats.org/drawingml/2006/table">
            <a:tbl>
              <a:tblPr firstRow="1" bandRow="1">
                <a:tableStyleId>{7DF18680-E054-41AD-8BC1-D1AEF772440D}</a:tableStyleId>
              </a:tblPr>
              <a:tblGrid>
                <a:gridCol w="2214148">
                  <a:extLst>
                    <a:ext uri="{9D8B030D-6E8A-4147-A177-3AD203B41FA5}">
                      <a16:colId xmlns:a16="http://schemas.microsoft.com/office/drawing/2014/main" xmlns="" val="3154207411"/>
                    </a:ext>
                  </a:extLst>
                </a:gridCol>
              </a:tblGrid>
              <a:tr h="396240">
                <a:tc>
                  <a:txBody>
                    <a:bodyPr/>
                    <a:lstStyle/>
                    <a:p>
                      <a:pPr algn="ctr"/>
                      <a:r>
                        <a:rPr lang="sr-Latn-ME" sz="2000" b="1" dirty="0">
                          <a:solidFill>
                            <a:schemeClr val="tx1"/>
                          </a:solidFill>
                          <a:latin typeface="Arial" panose="020B0604020202020204" pitchFamily="34" charset="0"/>
                          <a:cs typeface="Arial" panose="020B0604020202020204" pitchFamily="34" charset="0"/>
                        </a:rPr>
                        <a:t>GOLETI</a:t>
                      </a:r>
                    </a:p>
                  </a:txBody>
                  <a:tcPr/>
                </a:tc>
                <a:extLst>
                  <a:ext uri="{0D108BD9-81ED-4DB2-BD59-A6C34878D82A}">
                    <a16:rowId xmlns:a16="http://schemas.microsoft.com/office/drawing/2014/main" xmlns="" val="3941356295"/>
                  </a:ext>
                </a:extLst>
              </a:tr>
            </a:tbl>
          </a:graphicData>
        </a:graphic>
      </p:graphicFrame>
      <p:pic>
        <p:nvPicPr>
          <p:cNvPr id="27" name="Picture 26">
            <a:extLst>
              <a:ext uri="{FF2B5EF4-FFF2-40B4-BE49-F238E27FC236}">
                <a16:creationId xmlns:a16="http://schemas.microsoft.com/office/drawing/2014/main" xmlns="" id="{B32AF098-11FD-4E23-AA58-7A50BD418C6C}"/>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550101" y="3677478"/>
            <a:ext cx="3429866" cy="1847851"/>
          </a:xfrm>
          <a:prstGeom prst="rect">
            <a:avLst/>
          </a:prstGeom>
        </p:spPr>
      </p:pic>
      <p:graphicFrame>
        <p:nvGraphicFramePr>
          <p:cNvPr id="28" name="Table 28">
            <a:extLst>
              <a:ext uri="{FF2B5EF4-FFF2-40B4-BE49-F238E27FC236}">
                <a16:creationId xmlns:a16="http://schemas.microsoft.com/office/drawing/2014/main" xmlns="" id="{CB146204-8AB1-4F8B-8B3A-EC56F04361C6}"/>
              </a:ext>
            </a:extLst>
          </p:cNvPr>
          <p:cNvGraphicFramePr>
            <a:graphicFrameLocks noGrp="1"/>
          </p:cNvGraphicFramePr>
          <p:nvPr>
            <p:extLst>
              <p:ext uri="{D42A27DB-BD31-4B8C-83A1-F6EECF244321}">
                <p14:modId xmlns:p14="http://schemas.microsoft.com/office/powerpoint/2010/main" xmlns="" val="3595587744"/>
              </p:ext>
            </p:extLst>
          </p:nvPr>
        </p:nvGraphicFramePr>
        <p:xfrm>
          <a:off x="5998819" y="5795070"/>
          <a:ext cx="2155687" cy="396240"/>
        </p:xfrm>
        <a:graphic>
          <a:graphicData uri="http://schemas.openxmlformats.org/drawingml/2006/table">
            <a:tbl>
              <a:tblPr firstRow="1" bandRow="1">
                <a:tableStyleId>{7DF18680-E054-41AD-8BC1-D1AEF772440D}</a:tableStyleId>
              </a:tblPr>
              <a:tblGrid>
                <a:gridCol w="2155687">
                  <a:extLst>
                    <a:ext uri="{9D8B030D-6E8A-4147-A177-3AD203B41FA5}">
                      <a16:colId xmlns:a16="http://schemas.microsoft.com/office/drawing/2014/main" xmlns="" val="1310828173"/>
                    </a:ext>
                  </a:extLst>
                </a:gridCol>
              </a:tblGrid>
              <a:tr h="370840">
                <a:tc>
                  <a:txBody>
                    <a:bodyPr/>
                    <a:lstStyle/>
                    <a:p>
                      <a:pPr algn="ctr"/>
                      <a:r>
                        <a:rPr lang="sr-Latn-ME" sz="2000" dirty="0">
                          <a:solidFill>
                            <a:schemeClr val="tx1"/>
                          </a:solidFill>
                          <a:latin typeface="Arial" panose="020B0604020202020204" pitchFamily="34" charset="0"/>
                          <a:cs typeface="Arial" panose="020B0604020202020204" pitchFamily="34" charset="0"/>
                        </a:rPr>
                        <a:t>TRAVA</a:t>
                      </a:r>
                    </a:p>
                  </a:txBody>
                  <a:tcPr/>
                </a:tc>
                <a:extLst>
                  <a:ext uri="{0D108BD9-81ED-4DB2-BD59-A6C34878D82A}">
                    <a16:rowId xmlns:a16="http://schemas.microsoft.com/office/drawing/2014/main" xmlns="" val="320802890"/>
                  </a:ext>
                </a:extLst>
              </a:tr>
            </a:tbl>
          </a:graphicData>
        </a:graphic>
      </p:graphicFrame>
    </p:spTree>
    <p:extLst>
      <p:ext uri="{BB962C8B-B14F-4D97-AF65-F5344CB8AC3E}">
        <p14:creationId xmlns:p14="http://schemas.microsoft.com/office/powerpoint/2010/main" xmlns="" val="3075950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E69A5AF-7405-4E61-8364-4D53465347C4}"/>
              </a:ext>
            </a:extLst>
          </p:cNvPr>
          <p:cNvSpPr>
            <a:spLocks noGrp="1"/>
          </p:cNvSpPr>
          <p:nvPr>
            <p:ph idx="1"/>
          </p:nvPr>
        </p:nvSpPr>
        <p:spPr>
          <a:xfrm>
            <a:off x="1260087" y="442713"/>
            <a:ext cx="8844808" cy="5462141"/>
          </a:xfrm>
        </p:spPr>
        <p:txBody>
          <a:bodyPr>
            <a:normAutofit/>
          </a:bodyPr>
          <a:lstStyle/>
          <a:p>
            <a:pPr marL="0" indent="0" algn="just">
              <a:lnSpc>
                <a:spcPct val="150000"/>
              </a:lnSpc>
              <a:buNone/>
            </a:pPr>
            <a:r>
              <a:rPr lang="sr-Latn-ME" sz="2400" dirty="0">
                <a:solidFill>
                  <a:schemeClr val="tx1"/>
                </a:solidFill>
                <a:cs typeface="Arial" panose="020B0604020202020204" pitchFamily="34" charset="0"/>
              </a:rPr>
              <a:t>Gornja granica rasprostiranja biljnih vrsta u planinama zavisi od geografske širine, kontinentalnosti i ekspozicije padina. Što su veći geografska širina i maritimni uticaj na klimu i ako se radi o osojnim planinskim stranama, ove granice se spuštaju na sve manju visinu. U planinama kontinentalnije klime gornje granice rasprostiranja biljnih vrsta su na većim visinama zbog toplijih ljeta.</a:t>
            </a:r>
          </a:p>
        </p:txBody>
      </p:sp>
    </p:spTree>
    <p:extLst>
      <p:ext uri="{BB962C8B-B14F-4D97-AF65-F5344CB8AC3E}">
        <p14:creationId xmlns:p14="http://schemas.microsoft.com/office/powerpoint/2010/main" xmlns="" val="2743737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39C73D-F7B5-4E3A-BA01-885CF255D830}"/>
              </a:ext>
            </a:extLst>
          </p:cNvPr>
          <p:cNvSpPr>
            <a:spLocks noGrp="1"/>
          </p:cNvSpPr>
          <p:nvPr>
            <p:ph idx="1"/>
          </p:nvPr>
        </p:nvSpPr>
        <p:spPr>
          <a:xfrm>
            <a:off x="449452" y="898902"/>
            <a:ext cx="11254820" cy="5191002"/>
          </a:xfrm>
        </p:spPr>
        <p:txBody>
          <a:bodyPr>
            <a:normAutofit/>
          </a:bodyPr>
          <a:lstStyle/>
          <a:p>
            <a:pPr marL="0" indent="0">
              <a:lnSpc>
                <a:spcPct val="150000"/>
              </a:lnSpc>
              <a:buNone/>
            </a:pPr>
            <a:r>
              <a:rPr lang="sr-Latn-ME" sz="2200" dirty="0">
                <a:solidFill>
                  <a:schemeClr val="tx1"/>
                </a:solidFill>
                <a:cs typeface="Arial" panose="020B0604020202020204" pitchFamily="34" charset="0"/>
              </a:rPr>
              <a:t>Neophodno je istaći da gornje granice rasprostiranja biljnih vrsta ne zavise samo od klime, već od njihovih bioloških osobina, uključujući i prilagodljivost na postojeće temperaturne i druge klimatske uslove.</a:t>
            </a:r>
          </a:p>
          <a:p>
            <a:pPr marL="0" indent="0">
              <a:lnSpc>
                <a:spcPct val="150000"/>
              </a:lnSpc>
              <a:buNone/>
            </a:pPr>
            <a:endParaRPr lang="sr-Latn-ME" sz="2200" dirty="0">
              <a:solidFill>
                <a:schemeClr val="tx1"/>
              </a:solidFill>
              <a:cs typeface="Arial" panose="020B0604020202020204" pitchFamily="34" charset="0"/>
            </a:endParaRPr>
          </a:p>
          <a:p>
            <a:pPr marL="0" indent="0">
              <a:lnSpc>
                <a:spcPct val="150000"/>
              </a:lnSpc>
              <a:buNone/>
            </a:pPr>
            <a:r>
              <a:rPr lang="sr-Latn-ME" sz="2200" dirty="0">
                <a:solidFill>
                  <a:schemeClr val="tx1"/>
                </a:solidFill>
                <a:cs typeface="Arial" panose="020B0604020202020204" pitchFamily="34" charset="0"/>
              </a:rPr>
              <a:t>Za približnu granicu šume u planinskim predjelima uzima se izoterma srednje temperature najtoplijeg mjeseca od 10</a:t>
            </a:r>
            <a:r>
              <a:rPr lang="sr-Latn-ME" sz="2200" b="1" dirty="0">
                <a:solidFill>
                  <a:schemeClr val="tx1"/>
                </a:solidFill>
              </a:rPr>
              <a:t>°</a:t>
            </a:r>
            <a:r>
              <a:rPr lang="sr-Latn-ME" sz="2200" b="1" dirty="0">
                <a:solidFill>
                  <a:schemeClr val="tx1"/>
                </a:solidFill>
                <a:cs typeface="Arial" panose="020B0604020202020204" pitchFamily="34" charset="0"/>
              </a:rPr>
              <a:t>, </a:t>
            </a:r>
            <a:r>
              <a:rPr lang="sr-Latn-ME" sz="2200" dirty="0">
                <a:solidFill>
                  <a:schemeClr val="tx1"/>
                </a:solidFill>
                <a:cs typeface="Arial" panose="020B0604020202020204" pitchFamily="34" charset="0"/>
              </a:rPr>
              <a:t>čija visina takođe zavisi od navedenih činilaca.</a:t>
            </a:r>
          </a:p>
        </p:txBody>
      </p:sp>
    </p:spTree>
    <p:extLst>
      <p:ext uri="{BB962C8B-B14F-4D97-AF65-F5344CB8AC3E}">
        <p14:creationId xmlns:p14="http://schemas.microsoft.com/office/powerpoint/2010/main" xmlns="" val="4185265710"/>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79</TotalTime>
  <Words>261</Words>
  <Application>Microsoft Office PowerPoint</Application>
  <PresentationFormat>Custom</PresentationFormat>
  <Paragraphs>19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Feathered</vt:lpstr>
      <vt:lpstr>Vegetacija u planinskoj klimi</vt:lpstr>
      <vt:lpstr>Vegetacija u planinskoj klimi</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Vegetacija u planinskoj klimi</dc:title>
  <dc:creator>selvija muric</dc:creator>
  <cp:lastModifiedBy>Windows 7</cp:lastModifiedBy>
  <cp:revision>10</cp:revision>
  <dcterms:created xsi:type="dcterms:W3CDTF">2020-04-04T16:29:56Z</dcterms:created>
  <dcterms:modified xsi:type="dcterms:W3CDTF">2020-04-05T17:38:34Z</dcterms:modified>
</cp:coreProperties>
</file>