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2692E-8D1B-458E-BBD3-A7E74BE53FBD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13B2A-F12B-4ED0-835E-DE6D9C5659F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2124075" cy="1724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438400"/>
            <a:ext cx="7772400" cy="18297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Latn-ME" sz="7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VILJUŠKARI</a:t>
            </a:r>
            <a:endParaRPr lang="en-US" sz="72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343400"/>
            <a:ext cx="2800350" cy="1714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685800"/>
            <a:ext cx="3670300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5562600" y="51816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Latn-ME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Denisa Čolović</a:t>
            </a:r>
            <a:endParaRPr lang="en-U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ME" dirty="0" smtClean="0"/>
              <a:t>Viljuškar je specijalno konstruisano motorno vozilo namijenjeno za prekrcaj jediničnih tereta, njihovo slaganje i prevoz na kraćim relacijama u unutrašnjem transportu luka, brodova, zatvorenih i otvorenih skladišnih površina, odnosno na svim mjestima gdje je potrebno efikasno manipulisati sa određenom vrstom tereta.</a:t>
            </a:r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DEFINICIJA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fontAlgn="base"/>
            <a:r>
              <a:rPr lang="pl-PL" dirty="0" smtClean="0"/>
              <a:t>Primarna </a:t>
            </a:r>
            <a:r>
              <a:rPr lang="pl-PL" dirty="0" smtClean="0"/>
              <a:t>funkcija je manipulacija, a </a:t>
            </a:r>
            <a:r>
              <a:rPr lang="pl-PL" dirty="0" smtClean="0"/>
              <a:t>transportna </a:t>
            </a:r>
            <a:r>
              <a:rPr lang="pl-PL" dirty="0" smtClean="0"/>
              <a:t>je sekundarna</a:t>
            </a:r>
            <a:r>
              <a:rPr lang="pl-PL" dirty="0" smtClean="0"/>
              <a:t>.</a:t>
            </a:r>
          </a:p>
          <a:p>
            <a:pPr algn="just" fontAlgn="base"/>
            <a:endParaRPr lang="pl-PL" dirty="0" smtClean="0"/>
          </a:p>
          <a:p>
            <a:pPr algn="just" fontAlgn="base"/>
            <a:r>
              <a:rPr lang="sr-Latn-ME" dirty="0" smtClean="0"/>
              <a:t>Dižu teret</a:t>
            </a:r>
            <a:endParaRPr lang="pl-PL" dirty="0" smtClean="0"/>
          </a:p>
          <a:p>
            <a:pPr algn="just">
              <a:buNone/>
            </a:pPr>
            <a:endParaRPr lang="sr-Latn-ME" dirty="0" smtClean="0"/>
          </a:p>
          <a:p>
            <a:pPr algn="just"/>
            <a:r>
              <a:rPr lang="sr-Latn-ME" dirty="0" smtClean="0"/>
              <a:t>Transportuju teret od jednog do drugog mjesta</a:t>
            </a:r>
          </a:p>
          <a:p>
            <a:pPr algn="just"/>
            <a:endParaRPr lang="sr-Latn-ME" dirty="0" smtClean="0"/>
          </a:p>
          <a:p>
            <a:pPr algn="just"/>
            <a:r>
              <a:rPr lang="sr-Latn-ME" dirty="0" smtClean="0"/>
              <a:t>Slažu teret na visinske nivoe</a:t>
            </a:r>
          </a:p>
          <a:p>
            <a:pPr algn="just"/>
            <a:endParaRPr lang="sr-Latn-ME" dirty="0" smtClean="0"/>
          </a:p>
          <a:p>
            <a:pPr algn="just"/>
            <a:r>
              <a:rPr lang="sr-Latn-ME" dirty="0" smtClean="0"/>
              <a:t>Nisu vezani za određeno mjesto i pravac kretanja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Osnovne osobine viljuškara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/>
              <a:t>Ušteda radnog vremena</a:t>
            </a:r>
          </a:p>
          <a:p>
            <a:endParaRPr lang="sr-Latn-ME" dirty="0" smtClean="0"/>
          </a:p>
          <a:p>
            <a:r>
              <a:rPr lang="sr-Latn-ME" dirty="0" smtClean="0"/>
              <a:t>Smanjenje radne snage</a:t>
            </a:r>
          </a:p>
          <a:p>
            <a:endParaRPr lang="sr-Latn-ME" dirty="0" smtClean="0"/>
          </a:p>
          <a:p>
            <a:r>
              <a:rPr lang="sr-Latn-ME" dirty="0" smtClean="0"/>
              <a:t>Pouzdanost manipulativnih procesa</a:t>
            </a:r>
          </a:p>
          <a:p>
            <a:endParaRPr lang="sr-Latn-ME" dirty="0" smtClean="0"/>
          </a:p>
          <a:p>
            <a:r>
              <a:rPr lang="sr-Latn-ME" dirty="0" smtClean="0"/>
              <a:t>Smanjenje oštećenja na teretu </a:t>
            </a:r>
          </a:p>
          <a:p>
            <a:endParaRPr lang="sr-Latn-ME" dirty="0" smtClean="0"/>
          </a:p>
          <a:p>
            <a:r>
              <a:rPr lang="sr-Latn-ME" dirty="0" smtClean="0"/>
              <a:t>Povećanje težine jediničnog tereta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Prednosti u radu sa viljuškarima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ME" dirty="0" smtClean="0"/>
              <a:t>Pogon viljuškara može biti električni, benzinski i dizel motor. </a:t>
            </a:r>
          </a:p>
          <a:p>
            <a:endParaRPr lang="sr-Latn-ME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Pogon viljuškara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124200"/>
            <a:ext cx="2482357" cy="21755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4384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Latn-ME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  <a:cs typeface="Aharoni" pitchFamily="2" charset="-79"/>
              </a:rPr>
              <a:t>Električni viljuškar           Dizel viljuškar                 Benzin viljuškar</a:t>
            </a:r>
            <a:endParaRPr lang="en-US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Narrow" pitchFamily="34" charset="0"/>
              <a:cs typeface="Aharoni" pitchFamily="2" charset="-79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 t="23285"/>
          <a:stretch>
            <a:fillRect/>
          </a:stretch>
        </p:blipFill>
        <p:spPr bwMode="auto">
          <a:xfrm>
            <a:off x="457200" y="3276600"/>
            <a:ext cx="2514600" cy="2036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5" name="Picture 11" descr="China 1.8t Gas Petrol Forklift Fg18t - China Forklift Truck, Fork Lift"/>
          <p:cNvPicPr>
            <a:picLocks noChangeAspect="1" noChangeArrowheads="1"/>
          </p:cNvPicPr>
          <p:nvPr/>
        </p:nvPicPr>
        <p:blipFill>
          <a:blip r:embed="rId4" cstate="print"/>
          <a:srcRect l="4257" t="21739" r="6612" b="8696"/>
          <a:stretch>
            <a:fillRect/>
          </a:stretch>
        </p:blipFill>
        <p:spPr bwMode="auto">
          <a:xfrm flipH="1">
            <a:off x="6019800" y="3200400"/>
            <a:ext cx="2895600" cy="2259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85800"/>
            <a:ext cx="86106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sr-Latn-ME" sz="2400" dirty="0" smtClean="0"/>
              <a:t>Viljuškari </a:t>
            </a:r>
            <a:r>
              <a:rPr lang="sr-Latn-ME" sz="2400" dirty="0" smtClean="0"/>
              <a:t>kao </a:t>
            </a:r>
            <a:r>
              <a:rPr lang="sr-Latn-ME" sz="2400" dirty="0" smtClean="0"/>
              <a:t>višenamijenski mehanizacioni sistemi za realizaciju manipulativnih </a:t>
            </a:r>
            <a:r>
              <a:rPr lang="sr-Latn-ME" sz="2400" dirty="0" smtClean="0"/>
              <a:t>operacija u radu </a:t>
            </a:r>
            <a:r>
              <a:rPr lang="sr-Latn-ME" sz="2400" dirty="0" smtClean="0"/>
              <a:t>sa </a:t>
            </a:r>
            <a:r>
              <a:rPr lang="sr-Latn-ME" sz="2400" dirty="0" smtClean="0"/>
              <a:t>teretom, </a:t>
            </a:r>
            <a:r>
              <a:rPr lang="sr-Latn-ME" sz="2400" dirty="0" smtClean="0"/>
              <a:t>primjenjuju se obično na svim vrstama terminala i manipulišu </a:t>
            </a:r>
            <a:r>
              <a:rPr lang="sr-Latn-ME" sz="2400" dirty="0" smtClean="0"/>
              <a:t>sa skoro svim vrstama generalnih tereta, s tim da od zahvatnog uređaja za teret zavisi i njihova nosivost i podizna mogućnost. </a:t>
            </a:r>
          </a:p>
          <a:p>
            <a:pPr algn="just"/>
            <a:endParaRPr lang="sr-Latn-ME" sz="2400" dirty="0" smtClean="0"/>
          </a:p>
          <a:p>
            <a:pPr algn="just">
              <a:buFont typeface="Arial" pitchFamily="34" charset="0"/>
              <a:buChar char="•"/>
            </a:pPr>
            <a:r>
              <a:rPr lang="sr-Latn-ME" sz="2400" dirty="0" smtClean="0"/>
              <a:t>Tako imamo viljuškare manjih izvedbi na elektro pogon za rad u zatvorenim skladišnim površinama i brodskim skladištima, koji su manje nosivosti. </a:t>
            </a:r>
            <a:r>
              <a:rPr lang="en-US" sz="2400" dirty="0" smtClean="0"/>
              <a:t>I</a:t>
            </a:r>
            <a:r>
              <a:rPr lang="sr-Latn-ME" sz="2400" dirty="0" smtClean="0"/>
              <a:t>sto tako imamo i viljuškare namijenjene za rad sa unitiziranim teretima, prvenstveno u paletnom i kontejnerskom sistemu transporta.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Vrste viljuškara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83820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ME" sz="2400" dirty="0" smtClean="0"/>
              <a:t>Podijela viljuškara se najčešće izvodi prema tri osnovna </a:t>
            </a:r>
            <a:r>
              <a:rPr lang="sr-Latn-ME" sz="2400" dirty="0" smtClean="0"/>
              <a:t>kriterijuma:</a:t>
            </a:r>
          </a:p>
          <a:p>
            <a:endParaRPr lang="sr-Latn-ME" sz="2400" dirty="0" smtClean="0"/>
          </a:p>
          <a:p>
            <a:pPr>
              <a:buFont typeface="Arial" pitchFamily="34" charset="0"/>
              <a:buChar char="•"/>
            </a:pPr>
            <a:r>
              <a:rPr lang="sr-Latn-ME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Latn-ME" sz="2400" dirty="0" smtClean="0"/>
              <a:t>Pogonskom uređaju</a:t>
            </a:r>
          </a:p>
          <a:p>
            <a:pPr>
              <a:buFont typeface="Arial" pitchFamily="34" charset="0"/>
              <a:buChar char="•"/>
            </a:pPr>
            <a:r>
              <a:rPr lang="sr-Latn-ME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Latn-ME" sz="2400" dirty="0" smtClean="0"/>
              <a:t>Konstrukciji</a:t>
            </a:r>
            <a:endParaRPr lang="sr-Latn-ME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sr-Latn-ME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Latn-ME" sz="2400" dirty="0" smtClean="0"/>
              <a:t>Namjeni</a:t>
            </a:r>
          </a:p>
          <a:p>
            <a:endParaRPr lang="sr-Latn-ME" sz="2400" dirty="0" smtClean="0"/>
          </a:p>
          <a:p>
            <a:pPr>
              <a:buFont typeface="Arial" pitchFamily="34" charset="0"/>
              <a:buChar char="•"/>
            </a:pPr>
            <a:r>
              <a:rPr lang="sr-Latn-ME" sz="2400" b="1" dirty="0" smtClean="0"/>
              <a:t>Prema pogonskom uređaju</a:t>
            </a:r>
            <a:r>
              <a:rPr lang="sr-Latn-ME" sz="2400" dirty="0" smtClean="0"/>
              <a:t> viljuškari se dijele na:</a:t>
            </a:r>
          </a:p>
          <a:p>
            <a:endParaRPr lang="sr-Latn-ME" sz="2400" dirty="0" smtClean="0"/>
          </a:p>
          <a:p>
            <a:pPr>
              <a:buFont typeface="Wingdings" pitchFamily="2" charset="2"/>
              <a:buChar char="ü"/>
            </a:pPr>
            <a:r>
              <a:rPr lang="sr-Latn-ME" sz="2400" dirty="0" smtClean="0"/>
              <a:t>Ručne </a:t>
            </a:r>
            <a:r>
              <a:rPr lang="sr-Latn-ME" sz="2400" dirty="0" smtClean="0"/>
              <a:t>viljuškare</a:t>
            </a:r>
          </a:p>
          <a:p>
            <a:pPr>
              <a:buFont typeface="Wingdings" pitchFamily="2" charset="2"/>
              <a:buChar char="ü"/>
            </a:pPr>
            <a:r>
              <a:rPr lang="sr-Latn-ME" sz="2400" dirty="0" smtClean="0"/>
              <a:t>Motorno-ručne </a:t>
            </a:r>
            <a:r>
              <a:rPr lang="sr-Latn-ME" sz="2400" dirty="0" smtClean="0"/>
              <a:t>viljuškare</a:t>
            </a:r>
          </a:p>
          <a:p>
            <a:pPr>
              <a:buFont typeface="Wingdings" pitchFamily="2" charset="2"/>
              <a:buChar char="ü"/>
            </a:pPr>
            <a:r>
              <a:rPr lang="sr-Latn-ME" sz="2400" dirty="0" smtClean="0"/>
              <a:t>Motorne </a:t>
            </a:r>
            <a:r>
              <a:rPr lang="sr-Latn-ME" sz="2400" dirty="0" smtClean="0"/>
              <a:t>viljuškare</a:t>
            </a:r>
          </a:p>
          <a:p>
            <a:pPr>
              <a:buNone/>
            </a:pPr>
            <a:r>
              <a:rPr lang="sr-Latn-ME" sz="2400" dirty="0" smtClean="0"/>
              <a:t> </a:t>
            </a:r>
          </a:p>
          <a:p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sr-Latn-ME" dirty="0" smtClean="0"/>
              <a:t>Prema pogonskom uređaju viljuškari se dijele na:</a:t>
            </a:r>
          </a:p>
          <a:p>
            <a:endParaRPr lang="sr-Latn-ME" dirty="0" smtClean="0"/>
          </a:p>
          <a:p>
            <a:r>
              <a:rPr lang="sr-Latn-ME" dirty="0" smtClean="0"/>
              <a:t>Ručne viljuškare</a:t>
            </a:r>
          </a:p>
          <a:p>
            <a:endParaRPr lang="sr-Latn-ME" dirty="0" smtClean="0"/>
          </a:p>
          <a:p>
            <a:endParaRPr lang="sr-Latn-ME" dirty="0" smtClean="0"/>
          </a:p>
          <a:p>
            <a:r>
              <a:rPr lang="sr-Latn-ME" dirty="0" smtClean="0"/>
              <a:t>Motorno-ručne viljuškare</a:t>
            </a:r>
          </a:p>
          <a:p>
            <a:endParaRPr lang="sr-Latn-ME" dirty="0" smtClean="0"/>
          </a:p>
          <a:p>
            <a:endParaRPr lang="sr-Latn-ME" dirty="0" smtClean="0"/>
          </a:p>
          <a:p>
            <a:r>
              <a:rPr lang="sr-Latn-ME" dirty="0" smtClean="0"/>
              <a:t>Motorne viljuškare</a:t>
            </a:r>
          </a:p>
          <a:p>
            <a:pPr>
              <a:buNone/>
            </a:pPr>
            <a:r>
              <a:rPr lang="sr-Latn-ME" dirty="0" smtClean="0"/>
              <a:t> </a:t>
            </a:r>
            <a:endParaRPr lang="sr-Latn-ME" dirty="0" smtClean="0"/>
          </a:p>
        </p:txBody>
      </p:sp>
      <p:pic>
        <p:nvPicPr>
          <p:cNvPr id="19458" name="Picture 2" descr="Buy Pallet Jacks &amp; Hand Pallet Trucks | Manual Forklift | Toyota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914401"/>
            <a:ext cx="1143000" cy="1158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 t="23285"/>
          <a:stretch>
            <a:fillRect/>
          </a:stretch>
        </p:blipFill>
        <p:spPr bwMode="auto">
          <a:xfrm>
            <a:off x="4038600" y="3810000"/>
            <a:ext cx="1716797" cy="1390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Jungheinrich viličari - Mlakar Viličari"/>
          <p:cNvPicPr>
            <a:picLocks noChangeAspect="1" noChangeArrowheads="1"/>
          </p:cNvPicPr>
          <p:nvPr/>
        </p:nvPicPr>
        <p:blipFill>
          <a:blip r:embed="rId4" cstate="print"/>
          <a:srcRect l="15000" r="15000"/>
          <a:stretch>
            <a:fillRect/>
          </a:stretch>
        </p:blipFill>
        <p:spPr bwMode="auto">
          <a:xfrm>
            <a:off x="5410200" y="1905000"/>
            <a:ext cx="106680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81328"/>
            <a:ext cx="8534400" cy="4525963"/>
          </a:xfrm>
        </p:spPr>
        <p:txBody>
          <a:bodyPr/>
          <a:lstStyle/>
          <a:p>
            <a:pPr algn="just">
              <a:buNone/>
            </a:pPr>
            <a:r>
              <a:rPr lang="sr-Latn-ME" b="1" dirty="0" smtClean="0"/>
              <a:t>Ručni viljuškari </a:t>
            </a:r>
            <a:r>
              <a:rPr lang="sr-Latn-ME" dirty="0" smtClean="0"/>
              <a:t>služe za transport u uslovima</a:t>
            </a:r>
          </a:p>
          <a:p>
            <a:pPr algn="just">
              <a:buNone/>
            </a:pPr>
            <a:r>
              <a:rPr lang="sr-Latn-ME" dirty="0" smtClean="0"/>
              <a:t>kada nije potrebno slaganje tereta na veće visine.</a:t>
            </a:r>
          </a:p>
          <a:p>
            <a:pPr algn="just">
              <a:buNone/>
            </a:pPr>
            <a:r>
              <a:rPr lang="sr-Latn-ME" dirty="0" smtClean="0"/>
              <a:t> </a:t>
            </a:r>
            <a:endParaRPr lang="sr-Latn-M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Ručni viljuškari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8434" name="Picture 2" descr="Price Hand Forklift Hand Manual Forklift - Buy 2500kg Hand Pallet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667000"/>
            <a:ext cx="26670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36" name="Picture 4" descr="Buy Pallet Jacks &amp; Hand Pallet Trucks | Manual Forklift | Toyota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24200"/>
            <a:ext cx="2254897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Motorno-ručni viljuškari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371600"/>
            <a:ext cx="8305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2400" b="1" dirty="0" smtClean="0"/>
              <a:t>Motorno-ručni viljuškari </a:t>
            </a:r>
            <a:r>
              <a:rPr lang="sr-Latn-ME" sz="2400" dirty="0" smtClean="0"/>
              <a:t>imaju značajne prednosti u odnosu na</a:t>
            </a:r>
            <a:r>
              <a:rPr lang="sr-Latn-ME" sz="2400" b="1" dirty="0" smtClean="0"/>
              <a:t> </a:t>
            </a:r>
            <a:r>
              <a:rPr lang="sr-Latn-ME" sz="2400" dirty="0" smtClean="0"/>
              <a:t>obične ručne viljuškare, jer se brže i lakše kreću, dok se onaj ko rukuje, fizički ne napreže, jer samo upravlja njegovim kretanjem. Koriste se za izvršenje pretovarnih operacija gdje nije potrebno slaganje tereta u visinu.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23554" name="Picture 2" descr="Jungheinrich viličari - Mlakar Viličar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581400"/>
            <a:ext cx="26670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556" name="Picture 4" descr="Električni viličar Gutman 1200kg 3300mm - financiranje od 777kn"/>
          <p:cNvPicPr>
            <a:picLocks noChangeAspect="1" noChangeArrowheads="1"/>
          </p:cNvPicPr>
          <p:nvPr/>
        </p:nvPicPr>
        <p:blipFill>
          <a:blip r:embed="rId3"/>
          <a:srcRect t="2822"/>
          <a:stretch>
            <a:fillRect/>
          </a:stretch>
        </p:blipFill>
        <p:spPr bwMode="auto">
          <a:xfrm>
            <a:off x="5943600" y="3581400"/>
            <a:ext cx="2637392" cy="262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ME" dirty="0" smtClean="0"/>
              <a:t>Elektro viljuškari se koriste, uglavnom za rad u zatvorenim skladištima i prostorima</a:t>
            </a:r>
          </a:p>
          <a:p>
            <a:pPr algn="just"/>
            <a:endParaRPr lang="sr-Latn-ME" dirty="0" smtClean="0"/>
          </a:p>
          <a:p>
            <a:pPr algn="just"/>
            <a:r>
              <a:rPr lang="sr-Latn-ME" dirty="0" smtClean="0"/>
              <a:t>Dizel i benzinski viljuškari se upotrebljavaju za rad na otvorenom prostoru- skladištu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Motorni viljuškari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t="23285"/>
          <a:stretch>
            <a:fillRect/>
          </a:stretch>
        </p:blipFill>
        <p:spPr bwMode="auto">
          <a:xfrm>
            <a:off x="838200" y="3657600"/>
            <a:ext cx="2362200" cy="1912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657600"/>
            <a:ext cx="2057400" cy="1803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11" descr="China 1.8t Gas Petrol Forklift Fg18t - China Forklift Truck, Fork Lift"/>
          <p:cNvPicPr>
            <a:picLocks noChangeAspect="1" noChangeArrowheads="1"/>
          </p:cNvPicPr>
          <p:nvPr/>
        </p:nvPicPr>
        <p:blipFill>
          <a:blip r:embed="rId4" cstate="print"/>
          <a:srcRect l="4257" t="21739" r="6612" b="8696"/>
          <a:stretch>
            <a:fillRect/>
          </a:stretch>
        </p:blipFill>
        <p:spPr bwMode="auto">
          <a:xfrm flipH="1">
            <a:off x="6248400" y="3810000"/>
            <a:ext cx="2407444" cy="1878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066800" y="5486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/>
              <a:t>Elektro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54102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/>
              <a:t>Dizel i benzinski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20000"/>
          </a:bodyPr>
          <a:lstStyle/>
          <a:p>
            <a:pPr algn="just"/>
            <a:r>
              <a:rPr lang="sr-Latn-ME" b="1" dirty="0" smtClean="0"/>
              <a:t>Bočni viljuškari- </a:t>
            </a:r>
            <a:r>
              <a:rPr lang="sr-Latn-ME" dirty="0" smtClean="0"/>
              <a:t>koriste se za rad sa teretima u slučajevima kada je zbog njihovih dimenzija otežano manipulisanje. </a:t>
            </a:r>
          </a:p>
          <a:p>
            <a:pPr algn="just"/>
            <a:endParaRPr lang="sr-Latn-ME" dirty="0" smtClean="0"/>
          </a:p>
          <a:p>
            <a:pPr algn="just"/>
            <a:r>
              <a:rPr lang="sr-Latn-ME" dirty="0" smtClean="0"/>
              <a:t>Karakteriše ih velika stabilnost i pri maksimalno izvučenom uređaju za podizanje tereta.</a:t>
            </a:r>
          </a:p>
          <a:p>
            <a:pPr algn="just"/>
            <a:endParaRPr lang="sr-Latn-ME" dirty="0" smtClean="0"/>
          </a:p>
          <a:p>
            <a:pPr algn="just"/>
            <a:r>
              <a:rPr lang="sr-Latn-ME" dirty="0" smtClean="0"/>
              <a:t>Stabilnost je posljedica </a:t>
            </a:r>
          </a:p>
          <a:p>
            <a:pPr algn="just">
              <a:buNone/>
            </a:pPr>
            <a:r>
              <a:rPr lang="sr-Latn-ME" dirty="0" smtClean="0"/>
              <a:t> velikog razmaka točkova,</a:t>
            </a:r>
          </a:p>
          <a:p>
            <a:pPr algn="just">
              <a:buNone/>
            </a:pPr>
            <a:r>
              <a:rPr lang="sr-Latn-ME" dirty="0" smtClean="0"/>
              <a:t> niske tačke težišta i </a:t>
            </a:r>
          </a:p>
          <a:p>
            <a:pPr algn="just">
              <a:buNone/>
            </a:pPr>
            <a:r>
              <a:rPr lang="sr-Latn-ME" dirty="0" smtClean="0"/>
              <a:t> </a:t>
            </a:r>
            <a:r>
              <a:rPr lang="sr-Latn-ME" dirty="0" smtClean="0"/>
              <a:t>pravilnog rasporeda tereta</a:t>
            </a:r>
          </a:p>
          <a:p>
            <a:pPr algn="just"/>
            <a:endParaRPr lang="sr-Latn-ME" dirty="0" smtClean="0"/>
          </a:p>
          <a:p>
            <a:pPr algn="just"/>
            <a:r>
              <a:rPr lang="sr-Latn-ME" dirty="0" smtClean="0"/>
              <a:t>Namjenjeni su za rad na otvorenom prostoru </a:t>
            </a:r>
            <a:endParaRPr lang="sr-Latn-M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Podjela viljuškara prema konstrukciji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3505200"/>
            <a:ext cx="2543175" cy="1952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b="1" dirty="0" smtClean="0"/>
              <a:t>Čeoni viljuškari </a:t>
            </a:r>
            <a:r>
              <a:rPr lang="sr-Latn-ME" dirty="0" smtClean="0"/>
              <a:t>se najčešće sreću u praksi</a:t>
            </a:r>
          </a:p>
          <a:p>
            <a:endParaRPr lang="sr-Latn-ME" dirty="0" smtClean="0"/>
          </a:p>
          <a:p>
            <a:r>
              <a:rPr lang="sr-Latn-ME" dirty="0" smtClean="0"/>
              <a:t>Podizanje i spuštanje tereta se obavlja sa viljuškama, koje su smještene na prednjem dijelu zbog čega se i zovu čeoni.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Čeoni  viljuškari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t="23285"/>
          <a:stretch>
            <a:fillRect/>
          </a:stretch>
        </p:blipFill>
        <p:spPr bwMode="auto">
          <a:xfrm>
            <a:off x="914400" y="3886200"/>
            <a:ext cx="2362200" cy="1912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ME" b="1" dirty="0" smtClean="0"/>
              <a:t>Regalni viljuškari </a:t>
            </a:r>
            <a:r>
              <a:rPr lang="sr-Latn-ME" dirty="0" smtClean="0"/>
              <a:t>su stacionarni uređaji namjenjeni manipulisanju sa teretom u visoko automatizovanim i dobro organizovanim skladištima.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M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Regalni viljuškari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124200"/>
            <a:ext cx="2099442" cy="2590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276600"/>
            <a:ext cx="2200275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3048000"/>
            <a:ext cx="2000250" cy="3067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endParaRPr lang="sr-Latn-ME" sz="72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sr-Latn-ME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PITANJA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181</TotalTime>
  <Words>476</Words>
  <Application>Microsoft Office PowerPoint</Application>
  <PresentationFormat>On-screen Show (4:3)</PresentationFormat>
  <Paragraphs>84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VILJUŠKARI</vt:lpstr>
      <vt:lpstr>DEFINICIJA</vt:lpstr>
      <vt:lpstr>Osnovne osobine viljuškara</vt:lpstr>
      <vt:lpstr>Prednosti u radu sa viljuškarima</vt:lpstr>
      <vt:lpstr>Pogon viljuškara</vt:lpstr>
      <vt:lpstr>Slide 6</vt:lpstr>
      <vt:lpstr>Vrste viljuškara</vt:lpstr>
      <vt:lpstr>Slide 8</vt:lpstr>
      <vt:lpstr>Ručni viljuškari</vt:lpstr>
      <vt:lpstr>Motorno-ručni viljuškari</vt:lpstr>
      <vt:lpstr>Motorni viljuškari</vt:lpstr>
      <vt:lpstr>Podjela viljuškara prema konstrukciji</vt:lpstr>
      <vt:lpstr>Čeoni  viljuškari</vt:lpstr>
      <vt:lpstr>Regalni viljuškari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VILjUŠKARI</dc:title>
  <dc:creator>Amil</dc:creator>
  <cp:lastModifiedBy>Amil</cp:lastModifiedBy>
  <cp:revision>25</cp:revision>
  <dcterms:created xsi:type="dcterms:W3CDTF">2006-08-16T00:00:00Z</dcterms:created>
  <dcterms:modified xsi:type="dcterms:W3CDTF">2020-04-03T21:21:12Z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