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6" r:id="rId11"/>
    <p:sldId id="264" r:id="rId12"/>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32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26CA56-76E7-4109-AEDA-005F273EC59A}" type="doc">
      <dgm:prSet loTypeId="urn:microsoft.com/office/officeart/2005/8/layout/process1" loCatId="process" qsTypeId="urn:microsoft.com/office/officeart/2005/8/quickstyle/simple1" qsCatId="simple" csTypeId="urn:microsoft.com/office/officeart/2005/8/colors/accent0_2" csCatId="mainScheme" phldr="1"/>
      <dgm:spPr/>
    </dgm:pt>
    <dgm:pt modelId="{C60F9271-273B-4367-9A6F-A4ACB5BA2CBD}">
      <dgm:prSet phldrT="[Text]"/>
      <dgm:spPr/>
      <dgm:t>
        <a:bodyPr/>
        <a:lstStyle/>
        <a:p>
          <a:r>
            <a:rPr lang="sr-Latn-ME" dirty="0" smtClean="0">
              <a:ln>
                <a:solidFill>
                  <a:srgbClr val="00B0F0"/>
                </a:solidFill>
              </a:ln>
            </a:rPr>
            <a:t>zitarice</a:t>
          </a:r>
          <a:endParaRPr lang="sr-Latn-ME" dirty="0">
            <a:ln>
              <a:solidFill>
                <a:srgbClr val="00B0F0"/>
              </a:solidFill>
            </a:ln>
          </a:endParaRPr>
        </a:p>
      </dgm:t>
    </dgm:pt>
    <dgm:pt modelId="{59EFF0DE-7433-4242-A4CE-6C37E16B586F}" type="parTrans" cxnId="{2C8B14EF-EDB9-4FA5-BC60-80BE05BEED79}">
      <dgm:prSet/>
      <dgm:spPr/>
      <dgm:t>
        <a:bodyPr/>
        <a:lstStyle/>
        <a:p>
          <a:endParaRPr lang="sr-Latn-ME"/>
        </a:p>
      </dgm:t>
    </dgm:pt>
    <dgm:pt modelId="{70DD6973-C38A-4797-A6E5-05E9972C422A}" type="sibTrans" cxnId="{2C8B14EF-EDB9-4FA5-BC60-80BE05BEED79}">
      <dgm:prSet/>
      <dgm:spPr/>
      <dgm:t>
        <a:bodyPr/>
        <a:lstStyle/>
        <a:p>
          <a:endParaRPr lang="sr-Latn-ME"/>
        </a:p>
      </dgm:t>
    </dgm:pt>
    <dgm:pt modelId="{D636690D-F252-4F45-8AAB-A80E8E788514}">
      <dgm:prSet phldrT="[Text]"/>
      <dgm:spPr/>
      <dgm:t>
        <a:bodyPr/>
        <a:lstStyle/>
        <a:p>
          <a:r>
            <a:rPr lang="sr-Latn-ME" dirty="0" smtClean="0">
              <a:ln>
                <a:solidFill>
                  <a:srgbClr val="00B0F0"/>
                </a:solidFill>
              </a:ln>
            </a:rPr>
            <a:t>voce</a:t>
          </a:r>
          <a:endParaRPr lang="sr-Latn-ME" dirty="0">
            <a:ln>
              <a:solidFill>
                <a:srgbClr val="00B0F0"/>
              </a:solidFill>
            </a:ln>
          </a:endParaRPr>
        </a:p>
      </dgm:t>
    </dgm:pt>
    <dgm:pt modelId="{EDA79878-F79C-45F5-90AA-95E11C3F2E56}" type="parTrans" cxnId="{F78EB1F5-3F08-4F9B-B240-C4B7A8813832}">
      <dgm:prSet/>
      <dgm:spPr/>
      <dgm:t>
        <a:bodyPr/>
        <a:lstStyle/>
        <a:p>
          <a:endParaRPr lang="sr-Latn-ME"/>
        </a:p>
      </dgm:t>
    </dgm:pt>
    <dgm:pt modelId="{A769B59B-81FB-4233-AC45-CC686F55813B}" type="sibTrans" cxnId="{F78EB1F5-3F08-4F9B-B240-C4B7A8813832}">
      <dgm:prSet/>
      <dgm:spPr/>
      <dgm:t>
        <a:bodyPr/>
        <a:lstStyle/>
        <a:p>
          <a:endParaRPr lang="sr-Latn-ME"/>
        </a:p>
      </dgm:t>
    </dgm:pt>
    <dgm:pt modelId="{9F7271D9-2E54-4247-B0BB-528182E969D8}">
      <dgm:prSet phldrT="[Text]"/>
      <dgm:spPr/>
      <dgm:t>
        <a:bodyPr/>
        <a:lstStyle/>
        <a:p>
          <a:r>
            <a:rPr lang="sr-Latn-ME" dirty="0" smtClean="0">
              <a:ln>
                <a:solidFill>
                  <a:srgbClr val="00B0F0"/>
                </a:solidFill>
              </a:ln>
            </a:rPr>
            <a:t>povrce</a:t>
          </a:r>
          <a:endParaRPr lang="sr-Latn-ME" dirty="0">
            <a:ln>
              <a:solidFill>
                <a:srgbClr val="00B0F0"/>
              </a:solidFill>
            </a:ln>
          </a:endParaRPr>
        </a:p>
      </dgm:t>
    </dgm:pt>
    <dgm:pt modelId="{4407DE36-E369-4B14-80AA-99EBCEE2438D}" type="parTrans" cxnId="{5F4C2187-A73B-4A90-AD46-FCCC57DA0DD1}">
      <dgm:prSet/>
      <dgm:spPr/>
      <dgm:t>
        <a:bodyPr/>
        <a:lstStyle/>
        <a:p>
          <a:endParaRPr lang="sr-Latn-ME"/>
        </a:p>
      </dgm:t>
    </dgm:pt>
    <dgm:pt modelId="{33CC7302-D590-42AB-A76D-39CDEE6F1A07}" type="sibTrans" cxnId="{5F4C2187-A73B-4A90-AD46-FCCC57DA0DD1}">
      <dgm:prSet/>
      <dgm:spPr/>
      <dgm:t>
        <a:bodyPr/>
        <a:lstStyle/>
        <a:p>
          <a:endParaRPr lang="sr-Latn-ME"/>
        </a:p>
      </dgm:t>
    </dgm:pt>
    <dgm:pt modelId="{2A750B32-2326-40B9-A99E-765972A0F9A3}" type="pres">
      <dgm:prSet presAssocID="{5026CA56-76E7-4109-AEDA-005F273EC59A}" presName="Name0" presStyleCnt="0">
        <dgm:presLayoutVars>
          <dgm:dir/>
          <dgm:resizeHandles val="exact"/>
        </dgm:presLayoutVars>
      </dgm:prSet>
      <dgm:spPr/>
    </dgm:pt>
    <dgm:pt modelId="{A8E1BCB4-1DB0-4B02-A75B-0A2DFC18808B}" type="pres">
      <dgm:prSet presAssocID="{C60F9271-273B-4367-9A6F-A4ACB5BA2CBD}" presName="node" presStyleLbl="node1" presStyleIdx="0" presStyleCnt="3" custLinFactNeighborX="20159" custLinFactNeighborY="2292">
        <dgm:presLayoutVars>
          <dgm:bulletEnabled val="1"/>
        </dgm:presLayoutVars>
      </dgm:prSet>
      <dgm:spPr/>
      <dgm:t>
        <a:bodyPr/>
        <a:lstStyle/>
        <a:p>
          <a:endParaRPr lang="sr-Latn-ME"/>
        </a:p>
      </dgm:t>
    </dgm:pt>
    <dgm:pt modelId="{51310178-61FA-4EF9-A847-63F563BE4B7A}" type="pres">
      <dgm:prSet presAssocID="{70DD6973-C38A-4797-A6E5-05E9972C422A}" presName="sibTrans" presStyleLbl="sibTrans2D1" presStyleIdx="0" presStyleCnt="2"/>
      <dgm:spPr/>
      <dgm:t>
        <a:bodyPr/>
        <a:lstStyle/>
        <a:p>
          <a:endParaRPr lang="sr-Latn-ME"/>
        </a:p>
      </dgm:t>
    </dgm:pt>
    <dgm:pt modelId="{4DC83173-5B94-4073-83D0-3EAB8F073CD2}" type="pres">
      <dgm:prSet presAssocID="{70DD6973-C38A-4797-A6E5-05E9972C422A}" presName="connectorText" presStyleLbl="sibTrans2D1" presStyleIdx="0" presStyleCnt="2"/>
      <dgm:spPr/>
      <dgm:t>
        <a:bodyPr/>
        <a:lstStyle/>
        <a:p>
          <a:endParaRPr lang="sr-Latn-ME"/>
        </a:p>
      </dgm:t>
    </dgm:pt>
    <dgm:pt modelId="{77C04C5B-1D3F-4FF5-82EA-9076CC9A9D49}" type="pres">
      <dgm:prSet presAssocID="{D636690D-F252-4F45-8AAB-A80E8E788514}" presName="node" presStyleLbl="node1" presStyleIdx="1" presStyleCnt="3" custLinFactNeighborX="35068">
        <dgm:presLayoutVars>
          <dgm:bulletEnabled val="1"/>
        </dgm:presLayoutVars>
      </dgm:prSet>
      <dgm:spPr/>
      <dgm:t>
        <a:bodyPr/>
        <a:lstStyle/>
        <a:p>
          <a:endParaRPr lang="sr-Latn-ME"/>
        </a:p>
      </dgm:t>
    </dgm:pt>
    <dgm:pt modelId="{CDC2020B-C485-47EC-813D-0FA618AC4F3C}" type="pres">
      <dgm:prSet presAssocID="{A769B59B-81FB-4233-AC45-CC686F55813B}" presName="sibTrans" presStyleLbl="sibTrans2D1" presStyleIdx="1" presStyleCnt="2"/>
      <dgm:spPr/>
      <dgm:t>
        <a:bodyPr/>
        <a:lstStyle/>
        <a:p>
          <a:endParaRPr lang="sr-Latn-ME"/>
        </a:p>
      </dgm:t>
    </dgm:pt>
    <dgm:pt modelId="{392DBD18-1FD3-4163-B6B7-FBF65C4E2345}" type="pres">
      <dgm:prSet presAssocID="{A769B59B-81FB-4233-AC45-CC686F55813B}" presName="connectorText" presStyleLbl="sibTrans2D1" presStyleIdx="1" presStyleCnt="2"/>
      <dgm:spPr/>
      <dgm:t>
        <a:bodyPr/>
        <a:lstStyle/>
        <a:p>
          <a:endParaRPr lang="sr-Latn-ME"/>
        </a:p>
      </dgm:t>
    </dgm:pt>
    <dgm:pt modelId="{09BA4E5D-A006-4254-9432-DFB8B1762A30}" type="pres">
      <dgm:prSet presAssocID="{9F7271D9-2E54-4247-B0BB-528182E969D8}" presName="node" presStyleLbl="node1" presStyleIdx="2" presStyleCnt="3">
        <dgm:presLayoutVars>
          <dgm:bulletEnabled val="1"/>
        </dgm:presLayoutVars>
      </dgm:prSet>
      <dgm:spPr/>
      <dgm:t>
        <a:bodyPr/>
        <a:lstStyle/>
        <a:p>
          <a:endParaRPr lang="sr-Latn-ME"/>
        </a:p>
      </dgm:t>
    </dgm:pt>
  </dgm:ptLst>
  <dgm:cxnLst>
    <dgm:cxn modelId="{5F4C2187-A73B-4A90-AD46-FCCC57DA0DD1}" srcId="{5026CA56-76E7-4109-AEDA-005F273EC59A}" destId="{9F7271D9-2E54-4247-B0BB-528182E969D8}" srcOrd="2" destOrd="0" parTransId="{4407DE36-E369-4B14-80AA-99EBCEE2438D}" sibTransId="{33CC7302-D590-42AB-A76D-39CDEE6F1A07}"/>
    <dgm:cxn modelId="{6BF423E7-2F3B-47FF-A3EC-C36E16F09A48}" type="presOf" srcId="{9F7271D9-2E54-4247-B0BB-528182E969D8}" destId="{09BA4E5D-A006-4254-9432-DFB8B1762A30}" srcOrd="0" destOrd="0" presId="urn:microsoft.com/office/officeart/2005/8/layout/process1"/>
    <dgm:cxn modelId="{1F6639BF-8AB4-4163-8ACA-78FC1349A7B3}" type="presOf" srcId="{A769B59B-81FB-4233-AC45-CC686F55813B}" destId="{CDC2020B-C485-47EC-813D-0FA618AC4F3C}" srcOrd="0" destOrd="0" presId="urn:microsoft.com/office/officeart/2005/8/layout/process1"/>
    <dgm:cxn modelId="{7F4BF5EB-277C-4147-BA43-6EE0DE1D7D50}" type="presOf" srcId="{D636690D-F252-4F45-8AAB-A80E8E788514}" destId="{77C04C5B-1D3F-4FF5-82EA-9076CC9A9D49}" srcOrd="0" destOrd="0" presId="urn:microsoft.com/office/officeart/2005/8/layout/process1"/>
    <dgm:cxn modelId="{AF5C51B6-6A1E-47CE-AC7A-FC0B86C2A838}" type="presOf" srcId="{5026CA56-76E7-4109-AEDA-005F273EC59A}" destId="{2A750B32-2326-40B9-A99E-765972A0F9A3}" srcOrd="0" destOrd="0" presId="urn:microsoft.com/office/officeart/2005/8/layout/process1"/>
    <dgm:cxn modelId="{4115BE40-5237-4333-A0D3-3C50BB763B5A}" type="presOf" srcId="{70DD6973-C38A-4797-A6E5-05E9972C422A}" destId="{51310178-61FA-4EF9-A847-63F563BE4B7A}" srcOrd="0" destOrd="0" presId="urn:microsoft.com/office/officeart/2005/8/layout/process1"/>
    <dgm:cxn modelId="{E604E845-F043-4FEA-89AC-A14C806AF154}" type="presOf" srcId="{70DD6973-C38A-4797-A6E5-05E9972C422A}" destId="{4DC83173-5B94-4073-83D0-3EAB8F073CD2}" srcOrd="1" destOrd="0" presId="urn:microsoft.com/office/officeart/2005/8/layout/process1"/>
    <dgm:cxn modelId="{721335DD-38CD-4592-8039-1BC50539C33D}" type="presOf" srcId="{C60F9271-273B-4367-9A6F-A4ACB5BA2CBD}" destId="{A8E1BCB4-1DB0-4B02-A75B-0A2DFC18808B}" srcOrd="0" destOrd="0" presId="urn:microsoft.com/office/officeart/2005/8/layout/process1"/>
    <dgm:cxn modelId="{F78EB1F5-3F08-4F9B-B240-C4B7A8813832}" srcId="{5026CA56-76E7-4109-AEDA-005F273EC59A}" destId="{D636690D-F252-4F45-8AAB-A80E8E788514}" srcOrd="1" destOrd="0" parTransId="{EDA79878-F79C-45F5-90AA-95E11C3F2E56}" sibTransId="{A769B59B-81FB-4233-AC45-CC686F55813B}"/>
    <dgm:cxn modelId="{2C8B14EF-EDB9-4FA5-BC60-80BE05BEED79}" srcId="{5026CA56-76E7-4109-AEDA-005F273EC59A}" destId="{C60F9271-273B-4367-9A6F-A4ACB5BA2CBD}" srcOrd="0" destOrd="0" parTransId="{59EFF0DE-7433-4242-A4CE-6C37E16B586F}" sibTransId="{70DD6973-C38A-4797-A6E5-05E9972C422A}"/>
    <dgm:cxn modelId="{F7B943DF-7083-484B-B7F8-E064D4803ADC}" type="presOf" srcId="{A769B59B-81FB-4233-AC45-CC686F55813B}" destId="{392DBD18-1FD3-4163-B6B7-FBF65C4E2345}" srcOrd="1" destOrd="0" presId="urn:microsoft.com/office/officeart/2005/8/layout/process1"/>
    <dgm:cxn modelId="{1266C167-2EDC-4804-AA24-23AE5DC25BF4}" type="presParOf" srcId="{2A750B32-2326-40B9-A99E-765972A0F9A3}" destId="{A8E1BCB4-1DB0-4B02-A75B-0A2DFC18808B}" srcOrd="0" destOrd="0" presId="urn:microsoft.com/office/officeart/2005/8/layout/process1"/>
    <dgm:cxn modelId="{00ACC771-A9A6-463E-8261-3EFCCEC25948}" type="presParOf" srcId="{2A750B32-2326-40B9-A99E-765972A0F9A3}" destId="{51310178-61FA-4EF9-A847-63F563BE4B7A}" srcOrd="1" destOrd="0" presId="urn:microsoft.com/office/officeart/2005/8/layout/process1"/>
    <dgm:cxn modelId="{029B16F6-04B2-4F71-A45F-113F43D88DF6}" type="presParOf" srcId="{51310178-61FA-4EF9-A847-63F563BE4B7A}" destId="{4DC83173-5B94-4073-83D0-3EAB8F073CD2}" srcOrd="0" destOrd="0" presId="urn:microsoft.com/office/officeart/2005/8/layout/process1"/>
    <dgm:cxn modelId="{CF02BB7C-17CF-46C5-933C-C16C8DCEEEF3}" type="presParOf" srcId="{2A750B32-2326-40B9-A99E-765972A0F9A3}" destId="{77C04C5B-1D3F-4FF5-82EA-9076CC9A9D49}" srcOrd="2" destOrd="0" presId="urn:microsoft.com/office/officeart/2005/8/layout/process1"/>
    <dgm:cxn modelId="{BB2326FB-1145-438D-B227-D4BC8BC60E90}" type="presParOf" srcId="{2A750B32-2326-40B9-A99E-765972A0F9A3}" destId="{CDC2020B-C485-47EC-813D-0FA618AC4F3C}" srcOrd="3" destOrd="0" presId="urn:microsoft.com/office/officeart/2005/8/layout/process1"/>
    <dgm:cxn modelId="{1CC1AEEB-280B-4CA6-9448-3226A3B69FA8}" type="presParOf" srcId="{CDC2020B-C485-47EC-813D-0FA618AC4F3C}" destId="{392DBD18-1FD3-4163-B6B7-FBF65C4E2345}" srcOrd="0" destOrd="0" presId="urn:microsoft.com/office/officeart/2005/8/layout/process1"/>
    <dgm:cxn modelId="{61EFFA91-6BF0-4217-9BBB-CC796A019AEE}" type="presParOf" srcId="{2A750B32-2326-40B9-A99E-765972A0F9A3}" destId="{09BA4E5D-A006-4254-9432-DFB8B1762A30}"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1BCB4-1DB0-4B02-A75B-0A2DFC18808B}">
      <dsp:nvSpPr>
        <dsp:cNvPr id="0" name=""/>
        <dsp:cNvSpPr/>
      </dsp:nvSpPr>
      <dsp:spPr>
        <a:xfrm>
          <a:off x="72009" y="770558"/>
          <a:ext cx="857443" cy="514466"/>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sr-Latn-ME" sz="1700" kern="1200" dirty="0" smtClean="0">
              <a:ln>
                <a:solidFill>
                  <a:srgbClr val="00B0F0"/>
                </a:solidFill>
              </a:ln>
            </a:rPr>
            <a:t>zitarice</a:t>
          </a:r>
          <a:endParaRPr lang="sr-Latn-ME" sz="1700" kern="1200" dirty="0">
            <a:ln>
              <a:solidFill>
                <a:srgbClr val="00B0F0"/>
              </a:solidFill>
            </a:ln>
          </a:endParaRPr>
        </a:p>
      </dsp:txBody>
      <dsp:txXfrm>
        <a:off x="87077" y="785626"/>
        <a:ext cx="827307" cy="484330"/>
      </dsp:txXfrm>
    </dsp:sp>
    <dsp:sp modelId="{51310178-61FA-4EF9-A847-63F563BE4B7A}">
      <dsp:nvSpPr>
        <dsp:cNvPr id="0" name=""/>
        <dsp:cNvSpPr/>
      </dsp:nvSpPr>
      <dsp:spPr>
        <a:xfrm rot="21567612">
          <a:off x="1027976" y="915517"/>
          <a:ext cx="208888" cy="2126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sr-Latn-ME" sz="900" kern="1200"/>
        </a:p>
      </dsp:txBody>
      <dsp:txXfrm>
        <a:off x="1027977" y="958341"/>
        <a:ext cx="146222" cy="127588"/>
      </dsp:txXfrm>
    </dsp:sp>
    <dsp:sp modelId="{77C04C5B-1D3F-4FF5-82EA-9076CC9A9D49}">
      <dsp:nvSpPr>
        <dsp:cNvPr id="0" name=""/>
        <dsp:cNvSpPr/>
      </dsp:nvSpPr>
      <dsp:spPr>
        <a:xfrm>
          <a:off x="1323565" y="758767"/>
          <a:ext cx="857443" cy="514466"/>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sr-Latn-ME" sz="1700" kern="1200" dirty="0" smtClean="0">
              <a:ln>
                <a:solidFill>
                  <a:srgbClr val="00B0F0"/>
                </a:solidFill>
              </a:ln>
            </a:rPr>
            <a:t>voce</a:t>
          </a:r>
          <a:endParaRPr lang="sr-Latn-ME" sz="1700" kern="1200" dirty="0">
            <a:ln>
              <a:solidFill>
                <a:srgbClr val="00B0F0"/>
              </a:solidFill>
            </a:ln>
          </a:endParaRPr>
        </a:p>
      </dsp:txBody>
      <dsp:txXfrm>
        <a:off x="1338633" y="773835"/>
        <a:ext cx="827307" cy="484330"/>
      </dsp:txXfrm>
    </dsp:sp>
    <dsp:sp modelId="{CDC2020B-C485-47EC-813D-0FA618AC4F3C}">
      <dsp:nvSpPr>
        <dsp:cNvPr id="0" name=""/>
        <dsp:cNvSpPr/>
      </dsp:nvSpPr>
      <dsp:spPr>
        <a:xfrm>
          <a:off x="2236684" y="909677"/>
          <a:ext cx="118032" cy="2126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sr-Latn-ME" sz="900" kern="1200"/>
        </a:p>
      </dsp:txBody>
      <dsp:txXfrm>
        <a:off x="2236684" y="952206"/>
        <a:ext cx="82622" cy="127588"/>
      </dsp:txXfrm>
    </dsp:sp>
    <dsp:sp modelId="{09BA4E5D-A006-4254-9432-DFB8B1762A30}">
      <dsp:nvSpPr>
        <dsp:cNvPr id="0" name=""/>
        <dsp:cNvSpPr/>
      </dsp:nvSpPr>
      <dsp:spPr>
        <a:xfrm>
          <a:off x="2403711" y="758767"/>
          <a:ext cx="857443" cy="514466"/>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sr-Latn-ME" sz="1700" kern="1200" dirty="0" smtClean="0">
              <a:ln>
                <a:solidFill>
                  <a:srgbClr val="00B0F0"/>
                </a:solidFill>
              </a:ln>
            </a:rPr>
            <a:t>povrce</a:t>
          </a:r>
          <a:endParaRPr lang="sr-Latn-ME" sz="1700" kern="1200" dirty="0">
            <a:ln>
              <a:solidFill>
                <a:srgbClr val="00B0F0"/>
              </a:solidFill>
            </a:ln>
          </a:endParaRPr>
        </a:p>
      </dsp:txBody>
      <dsp:txXfrm>
        <a:off x="2418779" y="773835"/>
        <a:ext cx="827307" cy="4843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M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D3556C-2A77-4441-B6E6-222E0E993C43}" type="datetimeFigureOut">
              <a:rPr lang="sr-Latn-ME" smtClean="0"/>
              <a:t>14.5.2020</a:t>
            </a:fld>
            <a:endParaRPr lang="sr-Latn-M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M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M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90B80E-6E7F-4A7A-A51D-E463A3030A1B}" type="slidenum">
              <a:rPr lang="sr-Latn-ME" smtClean="0"/>
              <a:t>‹#›</a:t>
            </a:fld>
            <a:endParaRPr lang="sr-Latn-ME"/>
          </a:p>
        </p:txBody>
      </p:sp>
    </p:spTree>
    <p:extLst>
      <p:ext uri="{BB962C8B-B14F-4D97-AF65-F5344CB8AC3E}">
        <p14:creationId xmlns:p14="http://schemas.microsoft.com/office/powerpoint/2010/main" val="174564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ME" dirty="0"/>
          </a:p>
        </p:txBody>
      </p:sp>
      <p:sp>
        <p:nvSpPr>
          <p:cNvPr id="4" name="Slide Number Placeholder 3"/>
          <p:cNvSpPr>
            <a:spLocks noGrp="1"/>
          </p:cNvSpPr>
          <p:nvPr>
            <p:ph type="sldNum" sz="quarter" idx="10"/>
          </p:nvPr>
        </p:nvSpPr>
        <p:spPr/>
        <p:txBody>
          <a:bodyPr/>
          <a:lstStyle/>
          <a:p>
            <a:fld id="{3890B80E-6E7F-4A7A-A51D-E463A3030A1B}" type="slidenum">
              <a:rPr lang="sr-Latn-ME" smtClean="0"/>
              <a:t>1</a:t>
            </a:fld>
            <a:endParaRPr lang="sr-Latn-ME"/>
          </a:p>
        </p:txBody>
      </p:sp>
    </p:spTree>
    <p:extLst>
      <p:ext uri="{BB962C8B-B14F-4D97-AF65-F5344CB8AC3E}">
        <p14:creationId xmlns:p14="http://schemas.microsoft.com/office/powerpoint/2010/main" val="139145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ME"/>
          </a:p>
        </p:txBody>
      </p:sp>
      <p:sp>
        <p:nvSpPr>
          <p:cNvPr id="4" name="Slide Number Placeholder 3"/>
          <p:cNvSpPr>
            <a:spLocks noGrp="1"/>
          </p:cNvSpPr>
          <p:nvPr>
            <p:ph type="sldNum" sz="quarter" idx="10"/>
          </p:nvPr>
        </p:nvSpPr>
        <p:spPr/>
        <p:txBody>
          <a:bodyPr/>
          <a:lstStyle/>
          <a:p>
            <a:fld id="{3890B80E-6E7F-4A7A-A51D-E463A3030A1B}" type="slidenum">
              <a:rPr lang="sr-Latn-ME" smtClean="0"/>
              <a:t>7</a:t>
            </a:fld>
            <a:endParaRPr lang="sr-Latn-ME"/>
          </a:p>
        </p:txBody>
      </p:sp>
    </p:spTree>
    <p:extLst>
      <p:ext uri="{BB962C8B-B14F-4D97-AF65-F5344CB8AC3E}">
        <p14:creationId xmlns:p14="http://schemas.microsoft.com/office/powerpoint/2010/main" val="4153182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28906DD5-1818-4826-8876-76C05CF664E0}" type="datetimeFigureOut">
              <a:rPr lang="sr-Latn-ME" smtClean="0"/>
              <a:t>14.5.2020</a:t>
            </a:fld>
            <a:endParaRPr lang="sr-Latn-ME"/>
          </a:p>
        </p:txBody>
      </p:sp>
      <p:sp>
        <p:nvSpPr>
          <p:cNvPr id="5" name="Footer Placeholder 4"/>
          <p:cNvSpPr>
            <a:spLocks noGrp="1"/>
          </p:cNvSpPr>
          <p:nvPr>
            <p:ph type="ftr" sz="quarter" idx="11"/>
          </p:nvPr>
        </p:nvSpPr>
        <p:spPr>
          <a:xfrm>
            <a:off x="1174044" y="5357592"/>
            <a:ext cx="5034845" cy="365125"/>
          </a:xfrm>
        </p:spPr>
        <p:txBody>
          <a:bodyPr/>
          <a:lstStyle/>
          <a:p>
            <a:endParaRPr lang="sr-Latn-ME"/>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C454E6C2-5EB0-4A79-ABDC-E731DC6C435A}" type="slidenum">
              <a:rPr lang="sr-Latn-ME" smtClean="0"/>
              <a:t>‹#›</a:t>
            </a:fld>
            <a:endParaRPr lang="sr-Latn-M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C454E6C2-5EB0-4A79-ABDC-E731DC6C435A}" type="slidenum">
              <a:rPr lang="sr-Latn-ME" smtClean="0"/>
              <a:t>‹#›</a:t>
            </a:fld>
            <a:endParaRPr lang="sr-Latn-ME"/>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C454E6C2-5EB0-4A79-ABDC-E731DC6C435A}" type="slidenum">
              <a:rPr lang="sr-Latn-ME" smtClean="0"/>
              <a:t>‹#›</a:t>
            </a:fld>
            <a:endParaRPr lang="sr-Latn-ME"/>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28906DD5-1818-4826-8876-76C05CF664E0}" type="datetimeFigureOut">
              <a:rPr lang="sr-Latn-ME" smtClean="0"/>
              <a:t>14.5.2020</a:t>
            </a:fld>
            <a:endParaRPr lang="sr-Latn-ME"/>
          </a:p>
        </p:txBody>
      </p:sp>
      <p:sp>
        <p:nvSpPr>
          <p:cNvPr id="6" name="Footer Placeholder 5"/>
          <p:cNvSpPr>
            <a:spLocks noGrp="1"/>
          </p:cNvSpPr>
          <p:nvPr>
            <p:ph type="ftr" sz="quarter" idx="11"/>
          </p:nvPr>
        </p:nvSpPr>
        <p:spPr>
          <a:xfrm rot="-60000">
            <a:off x="914554" y="5829261"/>
            <a:ext cx="3522607" cy="365125"/>
          </a:xfrm>
        </p:spPr>
        <p:txBody>
          <a:bodyPr/>
          <a:lstStyle/>
          <a:p>
            <a:endParaRPr lang="sr-Latn-ME"/>
          </a:p>
        </p:txBody>
      </p:sp>
      <p:sp>
        <p:nvSpPr>
          <p:cNvPr id="7" name="Slide Number Placeholder 6"/>
          <p:cNvSpPr>
            <a:spLocks noGrp="1"/>
          </p:cNvSpPr>
          <p:nvPr>
            <p:ph type="sldNum" sz="quarter" idx="12"/>
          </p:nvPr>
        </p:nvSpPr>
        <p:spPr>
          <a:xfrm rot="60000">
            <a:off x="7557313" y="5896961"/>
            <a:ext cx="554023" cy="365125"/>
          </a:xfrm>
        </p:spPr>
        <p:txBody>
          <a:bodyPr/>
          <a:lstStyle/>
          <a:p>
            <a:fld id="{C454E6C2-5EB0-4A79-ABDC-E731DC6C435A}" type="slidenum">
              <a:rPr lang="sr-Latn-ME" smtClean="0"/>
              <a:t>‹#›</a:t>
            </a:fld>
            <a:endParaRPr lang="sr-Latn-M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28906DD5-1818-4826-8876-76C05CF664E0}" type="datetimeFigureOut">
              <a:rPr lang="sr-Latn-ME" smtClean="0"/>
              <a:t>14.5.2020</a:t>
            </a:fld>
            <a:endParaRPr lang="sr-Latn-ME"/>
          </a:p>
        </p:txBody>
      </p:sp>
      <p:sp>
        <p:nvSpPr>
          <p:cNvPr id="6" name="Footer Placeholder 5"/>
          <p:cNvSpPr>
            <a:spLocks noGrp="1"/>
          </p:cNvSpPr>
          <p:nvPr>
            <p:ph type="ftr" sz="quarter" idx="11"/>
          </p:nvPr>
        </p:nvSpPr>
        <p:spPr>
          <a:xfrm rot="-60000">
            <a:off x="914569" y="5831037"/>
            <a:ext cx="3319043" cy="365125"/>
          </a:xfrm>
        </p:spPr>
        <p:txBody>
          <a:bodyPr/>
          <a:lstStyle/>
          <a:p>
            <a:endParaRPr lang="sr-Latn-ME"/>
          </a:p>
        </p:txBody>
      </p:sp>
      <p:sp>
        <p:nvSpPr>
          <p:cNvPr id="7" name="Slide Number Placeholder 6"/>
          <p:cNvSpPr>
            <a:spLocks noGrp="1"/>
          </p:cNvSpPr>
          <p:nvPr>
            <p:ph type="sldNum" sz="quarter" idx="12"/>
          </p:nvPr>
        </p:nvSpPr>
        <p:spPr>
          <a:xfrm rot="60000">
            <a:off x="7562089" y="5900026"/>
            <a:ext cx="554023" cy="365125"/>
          </a:xfrm>
        </p:spPr>
        <p:txBody>
          <a:bodyPr/>
          <a:lstStyle/>
          <a:p>
            <a:fld id="{C454E6C2-5EB0-4A79-ABDC-E731DC6C435A}" type="slidenum">
              <a:rPr lang="sr-Latn-ME" smtClean="0"/>
              <a:t>‹#›</a:t>
            </a:fld>
            <a:endParaRPr lang="sr-Latn-M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6DD5-1818-4826-8876-76C05CF664E0}" type="datetimeFigureOut">
              <a:rPr lang="sr-Latn-ME" smtClean="0"/>
              <a:t>14.5.2020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454E6C2-5EB0-4A79-ABDC-E731DC6C435A}" type="slidenum">
              <a:rPr lang="sr-Latn-ME" smtClean="0"/>
              <a:t>‹#›</a:t>
            </a:fld>
            <a:endParaRPr lang="sr-Latn-M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28906DD5-1818-4826-8876-76C05CF664E0}" type="datetimeFigureOut">
              <a:rPr lang="sr-Latn-ME" smtClean="0"/>
              <a:t>14.5.2020</a:t>
            </a:fld>
            <a:endParaRPr lang="sr-Latn-ME"/>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sr-Latn-ME"/>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C454E6C2-5EB0-4A79-ABDC-E731DC6C435A}" type="slidenum">
              <a:rPr lang="sr-Latn-ME" smtClean="0"/>
              <a:t>‹#›</a:t>
            </a:fld>
            <a:endParaRPr lang="sr-Latn-M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duotone>
              <a:prstClr val="black"/>
              <a:schemeClr val="bg2">
                <a:tint val="45000"/>
                <a:satMod val="400000"/>
              </a:schemeClr>
            </a:duotone>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115616" y="1103717"/>
            <a:ext cx="6908944" cy="4597587"/>
          </a:xfrm>
          <a:prstGeom prst="rect">
            <a:avLst/>
          </a:prstGeom>
          <a:ln>
            <a:noFill/>
          </a:ln>
          <a:effectLst>
            <a:softEdge rad="112500"/>
          </a:effectLst>
        </p:spPr>
      </p:pic>
      <p:sp>
        <p:nvSpPr>
          <p:cNvPr id="2" name="Title 1"/>
          <p:cNvSpPr>
            <a:spLocks noGrp="1"/>
          </p:cNvSpPr>
          <p:nvPr>
            <p:ph type="ctrTitle"/>
          </p:nvPr>
        </p:nvSpPr>
        <p:spPr>
          <a:xfrm>
            <a:off x="1708354" y="1988840"/>
            <a:ext cx="5723468" cy="2044114"/>
          </a:xfrm>
        </p:spPr>
        <p:txBody>
          <a:bodyPr>
            <a:normAutofit fontScale="90000"/>
          </a:bodyPr>
          <a:lstStyle/>
          <a:p>
            <a:r>
              <a:rPr lang="sr-Latn-ME"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Ishrana </a:t>
            </a:r>
            <a:r>
              <a:rPr lang="sr-Latn-ME"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novorodjencadi i odojcadi</a:t>
            </a:r>
            <a:endParaRPr lang="sr-Latn-ME"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endParaRPr>
          </a:p>
        </p:txBody>
      </p:sp>
    </p:spTree>
    <p:extLst>
      <p:ext uri="{BB962C8B-B14F-4D97-AF65-F5344CB8AC3E}">
        <p14:creationId xmlns:p14="http://schemas.microsoft.com/office/powerpoint/2010/main" val="1573425335"/>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2697"/>
            <a:ext cx="7005369" cy="864096"/>
          </a:xfrm>
        </p:spPr>
        <p:txBody>
          <a:bodyPr>
            <a:scene3d>
              <a:camera prst="obliqueTopLeft"/>
              <a:lightRig rig="threePt" dir="t"/>
            </a:scene3d>
          </a:bodyPr>
          <a:lstStyle/>
          <a:p>
            <a:r>
              <a:rPr lang="sr-Latn-ME" dirty="0" smtClean="0">
                <a:effectLst>
                  <a:reflection blurRad="6350" stA="55000" endA="300" endPos="45500" dir="5400000" sy="-100000" algn="bl" rotWithShape="0"/>
                </a:effectLst>
                <a:latin typeface="Algerian" pitchFamily="82" charset="0"/>
              </a:rPr>
              <a:t>Uvod</a:t>
            </a:r>
            <a:endParaRPr lang="sr-Latn-ME" dirty="0">
              <a:effectLst>
                <a:reflection blurRad="6350" stA="55000" endA="300" endPos="45500" dir="5400000" sy="-100000" algn="bl" rotWithShape="0"/>
              </a:effectLst>
              <a:latin typeface="Algerian" pitchFamily="8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4437112"/>
            <a:ext cx="2466975" cy="1847850"/>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4541887"/>
            <a:ext cx="2619375" cy="1743075"/>
          </a:xfrm>
          <a:prstGeom prst="rect">
            <a:avLst/>
          </a:prstGeom>
          <a:ln>
            <a:noFill/>
          </a:ln>
          <a:effectLst>
            <a:softEdge rad="112500"/>
          </a:effectLst>
        </p:spPr>
      </p:pic>
      <p:sp>
        <p:nvSpPr>
          <p:cNvPr id="3" name="Content Placeholder 2"/>
          <p:cNvSpPr>
            <a:spLocks noGrp="1"/>
          </p:cNvSpPr>
          <p:nvPr>
            <p:ph idx="1"/>
          </p:nvPr>
        </p:nvSpPr>
        <p:spPr>
          <a:xfrm>
            <a:off x="1043608" y="1700808"/>
            <a:ext cx="7272808" cy="4392488"/>
          </a:xfrm>
        </p:spPr>
        <p:txBody>
          <a:bodyPr>
            <a:normAutofit fontScale="92500" lnSpcReduction="10000"/>
          </a:bodyPr>
          <a:lstStyle/>
          <a:p>
            <a:pPr marL="0" indent="0">
              <a:buNone/>
            </a:pPr>
            <a:r>
              <a:rPr lang="sr-Latn-ME" dirty="0" smtClean="0"/>
              <a:t>Zdravo novorodjence ima zrele reflekse sisanja i trazenja usnama i moze ga se poceti hraniti neposredno po rodjenju. U prvom danu zivota normalno je bljuvanje i povracanje sluzi, ako to traje duze, doktor ili sestra mogu njezno isprati ostatak sluzi uvodjenjem sonde kroz nos do zeluca. Novorodjence koje se pocelo hraniti nekim mlijekom (a ne majcinim) moze da dobije alergiju, pa se primenjuje mlijeko koje ne stvara alergiju. Novorodjence koje se hrani majcinim mlijekom ne moze da dobije alergiju tj ne moze da bude alergicno na humano mlijeko.Postoje dvije vrste ishrane novorodjenceta:</a:t>
            </a:r>
          </a:p>
          <a:p>
            <a:pPr marL="457200" indent="-457200">
              <a:buFont typeface="+mj-lt"/>
              <a:buAutoNum type="arabicPeriod"/>
            </a:pPr>
            <a:r>
              <a:rPr lang="sr-Latn-ME" dirty="0" smtClean="0">
                <a:solidFill>
                  <a:schemeClr val="bg2">
                    <a:lumMod val="50000"/>
                  </a:schemeClr>
                </a:solidFill>
              </a:rPr>
              <a:t>Umjetna ishrana</a:t>
            </a:r>
          </a:p>
          <a:p>
            <a:pPr marL="457200" indent="-457200">
              <a:buFont typeface="+mj-lt"/>
              <a:buAutoNum type="arabicPeriod"/>
            </a:pPr>
            <a:r>
              <a:rPr lang="sr-Latn-ME" dirty="0" smtClean="0">
                <a:solidFill>
                  <a:schemeClr val="bg2">
                    <a:lumMod val="50000"/>
                  </a:schemeClr>
                </a:solidFill>
              </a:rPr>
              <a:t>Prirodnaa ishrana</a:t>
            </a:r>
            <a:endParaRPr lang="sr-Latn-ME" dirty="0">
              <a:solidFill>
                <a:schemeClr val="bg2">
                  <a:lumMod val="50000"/>
                </a:schemeClr>
              </a:solidFill>
            </a:endParaRPr>
          </a:p>
        </p:txBody>
      </p:sp>
    </p:spTree>
    <p:extLst>
      <p:ext uri="{BB962C8B-B14F-4D97-AF65-F5344CB8AC3E}">
        <p14:creationId xmlns:p14="http://schemas.microsoft.com/office/powerpoint/2010/main" val="2905321995"/>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000" dirty="0" smtClean="0">
                <a:latin typeface="Algerian" pitchFamily="82" charset="0"/>
              </a:rPr>
              <a:t>Umjetna ishrana</a:t>
            </a:r>
            <a:br>
              <a:rPr lang="sr-Latn-ME" sz="2000" dirty="0" smtClean="0">
                <a:latin typeface="Algerian" pitchFamily="82" charset="0"/>
              </a:rPr>
            </a:br>
            <a:r>
              <a:rPr lang="sr-Latn-ME" sz="2000" dirty="0" smtClean="0">
                <a:solidFill>
                  <a:srgbClr val="FF0000"/>
                </a:solidFill>
                <a:latin typeface="Algerian" pitchFamily="82" charset="0"/>
              </a:rPr>
              <a:t>(hranjenje bocicom)</a:t>
            </a:r>
            <a:endParaRPr lang="sr-Latn-ME" sz="2000" dirty="0">
              <a:solidFill>
                <a:srgbClr val="FF0000"/>
              </a:solidFill>
              <a:latin typeface="Algerian" pitchFamily="82"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3645024"/>
            <a:ext cx="2736304" cy="2232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bliqueTopLeft"/>
            <a:lightRig rig="threePt" dir="t"/>
          </a:scene3d>
        </p:spPr>
      </p:pic>
      <p:sp>
        <p:nvSpPr>
          <p:cNvPr id="4" name="Text Placeholder 3"/>
          <p:cNvSpPr>
            <a:spLocks noGrp="1"/>
          </p:cNvSpPr>
          <p:nvPr>
            <p:ph type="body" sz="half" idx="2"/>
          </p:nvPr>
        </p:nvSpPr>
        <p:spPr>
          <a:xfrm rot="-60000">
            <a:off x="4828771" y="907505"/>
            <a:ext cx="3271322" cy="5181272"/>
          </a:xfrm>
        </p:spPr>
        <p:txBody>
          <a:bodyPr/>
          <a:lstStyle/>
          <a:p>
            <a:pPr algn="l"/>
            <a:r>
              <a:rPr lang="sr-Latn-ME" dirty="0" smtClean="0"/>
              <a:t>Novorodjence koje se hrani bocicom, prvo mu se daje sterilna voda, kako bi se ispitao refleks sisanja i gutanja,jer voda nece stetiti djetetu sa poremecajem hranjenja. Ako dijete ne povrati vodu , za sledeci obrok se moze dati zamjensko mlijeko. Adaptirano mlijeko primjerenog kalorijskog i vitaminskog sastava dostupno je u sterilnim bocicama od 120ml. Ne treba dijete popiti cijelu bocicu, vec onoliko koliko zeli. Kolicinu hrane valja povecati prvu sedmicu od 30ml ili 60 ml do 90ml ili 120ml sest puta dnevno. U prvoj godini zivota prikladniji su </a:t>
            </a:r>
            <a:r>
              <a:rPr lang="sr-Latn-ME" dirty="0" smtClean="0"/>
              <a:t>adaptirani pripravci </a:t>
            </a:r>
            <a:r>
              <a:rPr lang="sr-Latn-ME" dirty="0" smtClean="0"/>
              <a:t>mlijeka nego kravlje mlijeko( nije lose za ishranu djeteta, siromasna je zeljezom).</a:t>
            </a:r>
            <a:endParaRPr lang="sr-Latn-ME" dirty="0"/>
          </a:p>
        </p:txBody>
      </p:sp>
    </p:spTree>
    <p:extLst>
      <p:ext uri="{BB962C8B-B14F-4D97-AF65-F5344CB8AC3E}">
        <p14:creationId xmlns:p14="http://schemas.microsoft.com/office/powerpoint/2010/main" val="1328835018"/>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rot="-60000">
            <a:off x="1126384" y="836387"/>
            <a:ext cx="3229322" cy="5182529"/>
          </a:xfrm>
        </p:spPr>
        <p:txBody>
          <a:bodyPr/>
          <a:lstStyle/>
          <a:p>
            <a:pPr algn="l"/>
            <a:r>
              <a:rPr lang="sr-Latn-ME" dirty="0" smtClean="0"/>
              <a:t>Bitno je reci da tamo gde se vodovodna voda ne fluorira, hrani se moze dodati fluor.Djeci na umjetnoj ishrani za topla vremena ili kad se nalaze u vrucem ili suhom podrucju  izmedju obroka valja ponuditi vodu. Dijete koje se neprikladno hrani mora se dohraniti intravenski, u tom slucaju doktor traga za uzrocima pothranjenisti.</a:t>
            </a:r>
            <a:endParaRPr lang="sr-Latn-M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3789040"/>
            <a:ext cx="3295650" cy="1933111"/>
          </a:xfrm>
          <a:prstGeom prst="roundRect">
            <a:avLst>
              <a:gd name="adj" fmla="val 8594"/>
            </a:avLst>
          </a:prstGeom>
          <a:solidFill>
            <a:srgbClr val="FFFFFF">
              <a:shade val="85000"/>
            </a:srgbClr>
          </a:solidFill>
          <a:ln>
            <a:solidFill>
              <a:schemeClr val="bg2">
                <a:lumMod val="10000"/>
              </a:schemeClr>
            </a:solidFill>
          </a:ln>
          <a:effectLst>
            <a:glow rad="228600">
              <a:schemeClr val="accent3">
                <a:satMod val="175000"/>
                <a:alpha val="40000"/>
              </a:schemeClr>
            </a:glow>
            <a:reflection blurRad="12700" stA="38000" endPos="28000" dist="5000" dir="5400000" sy="-100000" algn="bl" rotWithShape="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052736"/>
            <a:ext cx="3384376" cy="331236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3308212"/>
      </p:ext>
    </p:extLst>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latin typeface="Algerian" pitchFamily="82" charset="0"/>
              </a:rPr>
              <a:t>Prirodna ishrana</a:t>
            </a:r>
            <a:br>
              <a:rPr lang="sr-Latn-ME" dirty="0" smtClean="0">
                <a:latin typeface="Algerian" pitchFamily="82" charset="0"/>
              </a:rPr>
            </a:br>
            <a:r>
              <a:rPr lang="sr-Latn-ME" dirty="0" smtClean="0">
                <a:solidFill>
                  <a:srgbClr val="FF0000"/>
                </a:solidFill>
                <a:latin typeface="Algerian" pitchFamily="82" charset="0"/>
              </a:rPr>
              <a:t>(dojenje)</a:t>
            </a:r>
            <a:endParaRPr lang="sr-Latn-ME" dirty="0">
              <a:solidFill>
                <a:srgbClr val="FF0000"/>
              </a:solidFill>
              <a:latin typeface="Algerian" pitchFamily="82" charset="0"/>
            </a:endParaRPr>
          </a:p>
        </p:txBody>
      </p:sp>
      <p:sp>
        <p:nvSpPr>
          <p:cNvPr id="4" name="Text Placeholder 3"/>
          <p:cNvSpPr>
            <a:spLocks noGrp="1"/>
          </p:cNvSpPr>
          <p:nvPr>
            <p:ph type="body" sz="half" idx="2"/>
          </p:nvPr>
        </p:nvSpPr>
        <p:spPr>
          <a:xfrm rot="-60000">
            <a:off x="4786675" y="936591"/>
            <a:ext cx="3239712" cy="5233999"/>
          </a:xfrm>
        </p:spPr>
        <p:txBody>
          <a:bodyPr>
            <a:normAutofit/>
          </a:bodyPr>
          <a:lstStyle/>
          <a:p>
            <a:pPr algn="l"/>
            <a:r>
              <a:rPr lang="sr-Latn-ME" dirty="0" smtClean="0">
                <a:ln>
                  <a:solidFill>
                    <a:srgbClr val="FF0000"/>
                  </a:solidFill>
                </a:ln>
              </a:rPr>
              <a:t>Majcino mlijeko </a:t>
            </a:r>
            <a:r>
              <a:rPr lang="sr-Latn-ME" dirty="0" smtClean="0"/>
              <a:t>je idealna hrana za dijete. Ono osigurava nuzne hranljive materije, apsorpciju, </a:t>
            </a:r>
            <a:r>
              <a:rPr lang="sr-Latn-ME" dirty="0" smtClean="0">
                <a:ln>
                  <a:solidFill>
                    <a:srgbClr val="FF0000"/>
                  </a:solidFill>
                </a:ln>
              </a:rPr>
              <a:t>sadrzi antitijela i leukocite koje dijete stite od infekcije. </a:t>
            </a:r>
            <a:r>
              <a:rPr lang="sr-Latn-ME" dirty="0">
                <a:ln>
                  <a:solidFill>
                    <a:schemeClr val="tx1"/>
                  </a:solidFill>
                </a:ln>
              </a:rPr>
              <a:t> </a:t>
            </a:r>
            <a:r>
              <a:rPr lang="sr-Latn-ME" dirty="0" smtClean="0"/>
              <a:t>Njegova uloga je da regulira kiselost i crijevnu floru stiteci tako dijete od bakterijskog  proljeva tkd. Djeca teze obolijevaju od zaraznih bolesti u odnosu na djecu koja se hrane bocicom.Prije zrelog mlijeka iz dojke se izlucuje </a:t>
            </a:r>
            <a:r>
              <a:rPr lang="sr-Latn-ME" u="sng" dirty="0" smtClean="0"/>
              <a:t>kolostrum ( bogat kalorijama, bjelancevinama i antitijelima, ova antitijela se apsorbuju u zelucu tako bebe dobijaju zastitu od infekcija protiv kojih je njegova majka razvila antitijela)</a:t>
            </a:r>
            <a:r>
              <a:rPr lang="sr-Latn-ME" dirty="0" smtClean="0"/>
              <a:t>. Za dojenje potrebno je popricati sa osobom koja ima iskustva ili naravno medicinskom sestrom koja objasni </a:t>
            </a:r>
            <a:r>
              <a:rPr lang="sr-Latn-ME" dirty="0" smtClean="0"/>
              <a:t>pr</a:t>
            </a:r>
            <a:r>
              <a:rPr lang="sr-Latn-ME" dirty="0" smtClean="0"/>
              <a:t>oces</a:t>
            </a:r>
            <a:r>
              <a:rPr lang="sr-Latn-ME" dirty="0" smtClean="0"/>
              <a:t>.</a:t>
            </a:r>
          </a:p>
          <a:p>
            <a:pPr algn="l"/>
            <a:endParaRPr lang="sr-Latn-ME"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3717032"/>
            <a:ext cx="3228975" cy="2232248"/>
          </a:xfrm>
          <a:prstGeom prst="rect">
            <a:avLst/>
          </a:prstGeom>
          <a:ln>
            <a:noFill/>
          </a:ln>
          <a:effectLst>
            <a:softEdge rad="112500"/>
          </a:effectLst>
        </p:spPr>
      </p:pic>
    </p:spTree>
    <p:extLst>
      <p:ext uri="{BB962C8B-B14F-4D97-AF65-F5344CB8AC3E}">
        <p14:creationId xmlns:p14="http://schemas.microsoft.com/office/powerpoint/2010/main" val="3436975484"/>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91680" y="1412776"/>
            <a:ext cx="5904656" cy="3744415"/>
          </a:xfrm>
          <a:prstGeom prst="rect">
            <a:avLst/>
          </a:prstGeom>
          <a:ln>
            <a:noFill/>
          </a:ln>
          <a:effectLst>
            <a:softEdge rad="112500"/>
          </a:effectLst>
        </p:spPr>
      </p:pic>
      <p:sp>
        <p:nvSpPr>
          <p:cNvPr id="3" name="Subtitle 2"/>
          <p:cNvSpPr>
            <a:spLocks noGrp="1"/>
          </p:cNvSpPr>
          <p:nvPr>
            <p:ph type="subTitle" idx="1"/>
          </p:nvPr>
        </p:nvSpPr>
        <p:spPr>
          <a:xfrm>
            <a:off x="1547664" y="1196752"/>
            <a:ext cx="6192688" cy="4279894"/>
          </a:xfrm>
        </p:spPr>
        <p:txBody>
          <a:bodyPr>
            <a:normAutofit fontScale="77500" lnSpcReduction="20000"/>
          </a:bodyPr>
          <a:lstStyle/>
          <a:p>
            <a:r>
              <a:rPr lang="sr-Latn-ME" dirty="0" smtClean="0">
                <a:solidFill>
                  <a:schemeClr val="tx1"/>
                </a:solidFill>
              </a:rPr>
              <a:t>Za uspjesan podoj majka se smjesti u odgovarajuci polozaj, dijete se </a:t>
            </a:r>
            <a:r>
              <a:rPr lang="sr-Latn-ME" dirty="0" smtClean="0">
                <a:solidFill>
                  <a:schemeClr val="tx1"/>
                </a:solidFill>
              </a:rPr>
              <a:t>smjesti sucelice </a:t>
            </a:r>
            <a:r>
              <a:rPr lang="sr-Latn-ME" dirty="0" smtClean="0">
                <a:solidFill>
                  <a:schemeClr val="tx1"/>
                </a:solidFill>
              </a:rPr>
              <a:t>majci koja pridrzava dojku palcem i kaziprstom odozgo, a ostalim prstima i bradavicom lagano dotice djetetovu donju usnicu. Dijete se na obije dojke hrani po nekoliko minuta, treba izbegavati predugo sisanje . Bradavica se moze ostetiti zbog nepravilnog polozaja u ustima djeteta za vrijeme sisanja. Za prvo dijete se stvaranje kolicine mlijeka ocekuje unutar 72-96h, za sledecu decu potrebno je krace vrijeme .Majka bi svoje dijete za 7-10 dana po porodu trebala odnijeti doktoru kako bi procijenio je li dojenje uspjesno. Odvajanje djeteta od dojki je </a:t>
            </a:r>
            <a:r>
              <a:rPr lang="sr-Latn-ME" dirty="0" smtClean="0">
                <a:solidFill>
                  <a:schemeClr val="tx1"/>
                </a:solidFill>
              </a:rPr>
              <a:t>majkina i </a:t>
            </a:r>
            <a:r>
              <a:rPr lang="sr-Latn-ME" dirty="0" smtClean="0">
                <a:solidFill>
                  <a:schemeClr val="tx1"/>
                </a:solidFill>
              </a:rPr>
              <a:t>djetetova zelja ili neka potreba. Smatra se da je dovoljno dojenje kroz 6 meseci. Odvajanje je obico unosenje kucne hrane, tako da se umesto 8-10puta unosenja hrane unosi 3 puta dnevno. Bocicom se daje voda ili neki sok, kasnije iz case, mada moze se savladati do 10 meseci pijenje iz case. </a:t>
            </a:r>
            <a:endParaRPr lang="sr-Latn-ME" dirty="0">
              <a:solidFill>
                <a:schemeClr val="tx1"/>
              </a:solidFill>
            </a:endParaRPr>
          </a:p>
        </p:txBody>
      </p:sp>
    </p:spTree>
    <p:extLst>
      <p:ext uri="{BB962C8B-B14F-4D97-AF65-F5344CB8AC3E}">
        <p14:creationId xmlns:p14="http://schemas.microsoft.com/office/powerpoint/2010/main" val="3901573913"/>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latin typeface="Algerian" pitchFamily="82" charset="0"/>
              </a:rPr>
              <a:t>Uvodjenje cvrste hrane</a:t>
            </a:r>
            <a:endParaRPr lang="sr-Latn-ME" dirty="0">
              <a:latin typeface="Algerian" pitchFamily="82" charset="0"/>
            </a:endParaRPr>
          </a:p>
        </p:txBody>
      </p:sp>
      <p:sp>
        <p:nvSpPr>
          <p:cNvPr id="4" name="Text Placeholder 3"/>
          <p:cNvSpPr>
            <a:spLocks noGrp="1"/>
          </p:cNvSpPr>
          <p:nvPr>
            <p:ph type="body" sz="half" idx="2"/>
          </p:nvPr>
        </p:nvSpPr>
        <p:spPr>
          <a:xfrm rot="-60000">
            <a:off x="4787232" y="863950"/>
            <a:ext cx="3167715" cy="5299712"/>
          </a:xfrm>
        </p:spPr>
        <p:txBody>
          <a:bodyPr/>
          <a:lstStyle/>
          <a:p>
            <a:r>
              <a:rPr lang="sr-Latn-ME" dirty="0" smtClean="0"/>
              <a:t>Vrijeme uvodjenja cvrste hrane je potrebno da prihvate. Odojcad ne treba da uzimaju cvrstu hranu prije 6 meseci, jer mogu </a:t>
            </a:r>
            <a:r>
              <a:rPr lang="sr-Latn-ME" dirty="0" smtClean="0"/>
              <a:t>samo progutati  </a:t>
            </a:r>
            <a:r>
              <a:rPr lang="sr-Latn-ME" dirty="0" smtClean="0"/>
              <a:t>od 3 do 4 meseca. Mnoga dojencad uzimaju cvrstu hranu nakon podoja sto ih brzo resava gladi , a pri tome se odricu sisanja. Od cvrste hrane se primenjuje prvo:</a:t>
            </a:r>
            <a:endParaRPr lang="sr-Latn-ME"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3428999"/>
            <a:ext cx="2808311" cy="2619375"/>
          </a:xfrm>
          <a:prstGeom prst="rect">
            <a:avLst/>
          </a:prstGeom>
          <a:ln>
            <a:noFill/>
          </a:ln>
          <a:effectLst>
            <a:softEdge rad="112500"/>
          </a:effectLst>
        </p:spPr>
      </p:pic>
      <p:graphicFrame>
        <p:nvGraphicFramePr>
          <p:cNvPr id="7" name="Diagram 6"/>
          <p:cNvGraphicFramePr/>
          <p:nvPr>
            <p:extLst>
              <p:ext uri="{D42A27DB-BD31-4B8C-83A1-F6EECF244321}">
                <p14:modId xmlns:p14="http://schemas.microsoft.com/office/powerpoint/2010/main" val="3350174593"/>
              </p:ext>
            </p:extLst>
          </p:nvPr>
        </p:nvGraphicFramePr>
        <p:xfrm>
          <a:off x="4788024" y="3440696"/>
          <a:ext cx="3264024" cy="2032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13433919"/>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rot="-60000">
            <a:off x="4758917" y="978227"/>
            <a:ext cx="3270064" cy="5142372"/>
          </a:xfrm>
        </p:spPr>
        <p:txBody>
          <a:bodyPr>
            <a:normAutofit lnSpcReduction="10000"/>
          </a:bodyPr>
          <a:lstStyle/>
          <a:p>
            <a:r>
              <a:rPr lang="sr-Latn-ME" dirty="0" smtClean="0"/>
              <a:t>Cvrsta hrana se daje kasikom kako bi dojence savladalo novu tehniku prehrane. </a:t>
            </a:r>
            <a:r>
              <a:rPr lang="sr-Latn-ME" dirty="0" smtClean="0">
                <a:ln>
                  <a:solidFill>
                    <a:srgbClr val="00B0F0"/>
                  </a:solidFill>
                </a:ln>
              </a:rPr>
              <a:t>Kasce i supene </a:t>
            </a:r>
            <a:r>
              <a:rPr lang="sr-Latn-ME" dirty="0" smtClean="0"/>
              <a:t>mjesavine sadrze puno skroba koji ne sadrzi vitamine niti minerali, visoko je kalorican. Neki gotovi pripravci djecije hrane imaju visoki sadrzaj natrija, vise od 200 miligrama po obroku. </a:t>
            </a:r>
            <a:r>
              <a:rPr lang="sr-Latn-ME" dirty="0" smtClean="0">
                <a:ln>
                  <a:solidFill>
                    <a:srgbClr val="00B0F0"/>
                  </a:solidFill>
                </a:ln>
              </a:rPr>
              <a:t>Meso</a:t>
            </a:r>
            <a:r>
              <a:rPr lang="sr-Latn-ME" dirty="0" smtClean="0"/>
              <a:t> valja uvesti kasnije, nakon 7 mjeseca zivota, a tada mu valja dati prednost pred hranom bogatom secerima jer im je potrebna velika kolicina bjelancevina. Mnoga djeca su alergicna na psenicu, jaja i cokoladu, treba ih izbegavati do godinu dana</a:t>
            </a:r>
            <a:r>
              <a:rPr lang="sr-Latn-ME" dirty="0" smtClean="0">
                <a:ln>
                  <a:solidFill>
                    <a:srgbClr val="00B0F0"/>
                  </a:solidFill>
                </a:ln>
              </a:rPr>
              <a:t>. Med </a:t>
            </a:r>
            <a:r>
              <a:rPr lang="sr-Latn-ME" dirty="0" smtClean="0"/>
              <a:t>treba izbegavati do 12 meseci jer moze sadrzavati  Clostridium botulinum koji u dojencad moze uzrokovati botulizam, dok kod starijih je bezopasan</a:t>
            </a:r>
            <a:endParaRPr lang="sr-Latn-M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559" y="1052736"/>
            <a:ext cx="2944001" cy="1959099"/>
          </a:xfrm>
          <a:prstGeom prst="rect">
            <a:avLst/>
          </a:prstGeom>
          <a:ln>
            <a:noFill/>
          </a:ln>
          <a:effectLst>
            <a:softEdge rad="112500"/>
          </a:effectLst>
          <a:scene3d>
            <a:camera prst="perspectiveRight"/>
            <a:lightRig rig="threePt" dir="t"/>
          </a:scene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3284984"/>
            <a:ext cx="3241904" cy="2653655"/>
          </a:xfrm>
          <a:prstGeom prst="rect">
            <a:avLst/>
          </a:prstGeom>
          <a:ln>
            <a:noFill/>
          </a:ln>
          <a:effectLst>
            <a:softEdge rad="112500"/>
          </a:effectLst>
        </p:spPr>
      </p:pic>
    </p:spTree>
    <p:extLst>
      <p:ext uri="{BB962C8B-B14F-4D97-AF65-F5344CB8AC3E}">
        <p14:creationId xmlns:p14="http://schemas.microsoft.com/office/powerpoint/2010/main" val="3552994692"/>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908720"/>
            <a:ext cx="4608512" cy="3096344"/>
          </a:xfrm>
          <a:prstGeom prst="rect">
            <a:avLst/>
          </a:prstGeom>
          <a:ln>
            <a:noFill/>
          </a:ln>
          <a:effectLst>
            <a:softEdge rad="112500"/>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3861048"/>
            <a:ext cx="4536504" cy="2160240"/>
          </a:xfrm>
          <a:prstGeom prst="rect">
            <a:avLst/>
          </a:prstGeom>
          <a:ln>
            <a:noFill/>
          </a:ln>
          <a:effectLst>
            <a:softEdge rad="112500"/>
          </a:effectLst>
        </p:spPr>
      </p:pic>
      <p:sp>
        <p:nvSpPr>
          <p:cNvPr id="3" name="Content Placeholder 2"/>
          <p:cNvSpPr>
            <a:spLocks noGrp="1"/>
          </p:cNvSpPr>
          <p:nvPr>
            <p:ph sz="quarter" idx="13"/>
          </p:nvPr>
        </p:nvSpPr>
        <p:spPr>
          <a:xfrm>
            <a:off x="1043608" y="980728"/>
            <a:ext cx="3455240" cy="4743415"/>
          </a:xfrm>
        </p:spPr>
        <p:txBody>
          <a:bodyPr>
            <a:normAutofit/>
          </a:bodyPr>
          <a:lstStyle/>
          <a:p>
            <a:pPr marL="0" indent="0">
              <a:buNone/>
            </a:pPr>
            <a:r>
              <a:rPr lang="sr-Latn-ME" sz="2000" dirty="0" smtClean="0">
                <a:ln>
                  <a:solidFill>
                    <a:srgbClr val="00B0F0"/>
                  </a:solidFill>
                </a:ln>
              </a:rPr>
              <a:t>Zumance </a:t>
            </a:r>
            <a:r>
              <a:rPr lang="sr-Latn-ME" sz="2000" dirty="0" smtClean="0"/>
              <a:t>se daje u obroku sa povrcem,tvrdo kuvano, ne cesce od 2-3 puta nedeljno. Belance tek nakon prve godine kakobi se izbegle alergijske manifestacije </a:t>
            </a:r>
          </a:p>
          <a:p>
            <a:pPr marL="0" indent="0">
              <a:buNone/>
            </a:pPr>
            <a:r>
              <a:rPr lang="sr-Latn-ME" sz="2000" dirty="0" smtClean="0">
                <a:ln>
                  <a:solidFill>
                    <a:srgbClr val="00B0F0"/>
                  </a:solidFill>
                </a:ln>
              </a:rPr>
              <a:t>Mlecni proizvodi </a:t>
            </a:r>
            <a:r>
              <a:rPr lang="sr-Latn-ME" sz="2000" dirty="0" smtClean="0"/>
              <a:t>kao sto su jogurt i kiselo mlijeko se uvode od 10, a sir i pavlaka od 11 meseci zivota . Sa masnocama se krece sa </a:t>
            </a:r>
            <a:r>
              <a:rPr lang="sr-Latn-ME" sz="2000" dirty="0" smtClean="0">
                <a:ln>
                  <a:solidFill>
                    <a:srgbClr val="00B0F0"/>
                  </a:solidFill>
                </a:ln>
              </a:rPr>
              <a:t>maslinovim uljem </a:t>
            </a:r>
            <a:r>
              <a:rPr lang="sr-Latn-ME" sz="2000" dirty="0" smtClean="0"/>
              <a:t>(par kapi) od 5 meseci, pa se dajuu biljna ulja, </a:t>
            </a:r>
            <a:r>
              <a:rPr lang="sr-Latn-ME" sz="2000" dirty="0" smtClean="0">
                <a:ln>
                  <a:solidFill>
                    <a:srgbClr val="00B0F0"/>
                  </a:solidFill>
                </a:ln>
              </a:rPr>
              <a:t>puter</a:t>
            </a:r>
            <a:r>
              <a:rPr lang="sr-Latn-ME" sz="2000" dirty="0" smtClean="0"/>
              <a:t> od 10 meseci zivota. </a:t>
            </a:r>
            <a:endParaRPr lang="sr-Latn-ME" sz="2000" dirty="0">
              <a:ln>
                <a:solidFill>
                  <a:srgbClr val="00B0F0"/>
                </a:solidFill>
              </a:ln>
            </a:endParaRPr>
          </a:p>
        </p:txBody>
      </p:sp>
    </p:spTree>
    <p:extLst>
      <p:ext uri="{BB962C8B-B14F-4D97-AF65-F5344CB8AC3E}">
        <p14:creationId xmlns:p14="http://schemas.microsoft.com/office/powerpoint/2010/main" val="3028797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854616"/>
            <a:ext cx="7488832" cy="49506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441169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115616" y="908720"/>
            <a:ext cx="7056784" cy="5112568"/>
          </a:xfrm>
          <a:prstGeom prst="rect">
            <a:avLst/>
          </a:prstGeom>
          <a:ln>
            <a:noFill/>
          </a:ln>
          <a:effectLst>
            <a:softEdge rad="112500"/>
          </a:effectLst>
        </p:spPr>
      </p:pic>
      <p:sp>
        <p:nvSpPr>
          <p:cNvPr id="2" name="Title 1"/>
          <p:cNvSpPr>
            <a:spLocks noGrp="1"/>
          </p:cNvSpPr>
          <p:nvPr>
            <p:ph type="title"/>
          </p:nvPr>
        </p:nvSpPr>
        <p:spPr>
          <a:xfrm>
            <a:off x="1115616" y="1628800"/>
            <a:ext cx="6965245" cy="2210597"/>
          </a:xfrm>
        </p:spPr>
        <p:txBody>
          <a:bodyPr>
            <a:normAutofit fontScale="90000"/>
          </a:bodyPr>
          <a:lstStyle/>
          <a:p>
            <a:r>
              <a:rPr lang="sr-Latn-ME" sz="6700" dirty="0" smtClean="0">
                <a:latin typeface="Algerian" pitchFamily="82" charset="0"/>
              </a:rPr>
              <a:t>HVALA NA PAZNJI</a:t>
            </a:r>
            <a:r>
              <a:rPr lang="sr-Latn-ME" dirty="0" smtClean="0">
                <a:latin typeface="Algerian" pitchFamily="82" charset="0"/>
              </a:rPr>
              <a:t/>
            </a:r>
            <a:br>
              <a:rPr lang="sr-Latn-ME" dirty="0" smtClean="0">
                <a:latin typeface="Algerian" pitchFamily="82" charset="0"/>
              </a:rPr>
            </a:br>
            <a:r>
              <a:rPr lang="sr-Latn-ME" dirty="0" smtClean="0">
                <a:latin typeface="Algerian" pitchFamily="82" charset="0"/>
              </a:rPr>
              <a:t>         </a:t>
            </a:r>
            <a:r>
              <a:rPr lang="sr-Latn-ME" sz="2800" dirty="0" smtClean="0">
                <a:latin typeface="Algerian" pitchFamily="82" charset="0"/>
              </a:rPr>
              <a:t>Amina Agovic II-5</a:t>
            </a:r>
            <a:r>
              <a:rPr lang="sr-Latn-ME" sz="2800" dirty="0"/>
              <a:t/>
            </a:r>
            <a:br>
              <a:rPr lang="sr-Latn-ME" sz="2800" dirty="0"/>
            </a:br>
            <a:endParaRPr lang="sr-Latn-ME" dirty="0"/>
          </a:p>
        </p:txBody>
      </p:sp>
    </p:spTree>
    <p:extLst>
      <p:ext uri="{BB962C8B-B14F-4D97-AF65-F5344CB8AC3E}">
        <p14:creationId xmlns:p14="http://schemas.microsoft.com/office/powerpoint/2010/main" val="3565698106"/>
      </p:ext>
    </p:extLst>
  </p:cSld>
  <p:clrMapOvr>
    <a:masterClrMapping/>
  </p:clrMapOvr>
  <mc:AlternateContent xmlns:mc="http://schemas.openxmlformats.org/markup-compatibility/2006">
    <mc:Choice xmlns:p14="http://schemas.microsoft.com/office/powerpoint/2010/main" Requires="p14">
      <p:transition p14:dur="0" advClick="0" advTm="2000"/>
    </mc:Choice>
    <mc:Fallback>
      <p:transition advClick="0" advTm="2000"/>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133</TotalTime>
  <Words>822</Words>
  <Application>Microsoft Office PowerPoint</Application>
  <PresentationFormat>On-screen Show (4:3)</PresentationFormat>
  <Paragraphs>22</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Pushpin</vt:lpstr>
      <vt:lpstr>Ishrana novorodjencadi i odojcadi</vt:lpstr>
      <vt:lpstr>Uvod</vt:lpstr>
      <vt:lpstr>Umjetna ishrana (hranjenje bocicom)</vt:lpstr>
      <vt:lpstr>PowerPoint Presentation</vt:lpstr>
      <vt:lpstr>Prirodna ishrana (dojenje)</vt:lpstr>
      <vt:lpstr>PowerPoint Presentation</vt:lpstr>
      <vt:lpstr>Uvodjenje cvrste hrane</vt:lpstr>
      <vt:lpstr>PowerPoint Presentation</vt:lpstr>
      <vt:lpstr>PowerPoint Presentation</vt:lpstr>
      <vt:lpstr>PowerPoint Presentation</vt:lpstr>
      <vt:lpstr>HVALA NA PAZNJI          Amina Agovic II-5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Ishrana novorodjencadi</dc:title>
  <dc:creator>Medion</dc:creator>
  <cp:lastModifiedBy>Medion</cp:lastModifiedBy>
  <cp:revision>14</cp:revision>
  <dcterms:created xsi:type="dcterms:W3CDTF">2020-05-14T10:29:12Z</dcterms:created>
  <dcterms:modified xsi:type="dcterms:W3CDTF">2020-05-14T17:41:30Z</dcterms:modified>
</cp:coreProperties>
</file>