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3"/>
  </p:sldMasterIdLst>
  <p:notesMasterIdLst>
    <p:notesMasterId r:id="rId15"/>
  </p:notesMasterIdLst>
  <p:sldIdLst>
    <p:sldId id="256" r:id="rId4"/>
    <p:sldId id="262" r:id="rId5"/>
    <p:sldId id="263" r:id="rId6"/>
    <p:sldId id="264" r:id="rId7"/>
    <p:sldId id="257" r:id="rId8"/>
    <p:sldId id="265" r:id="rId9"/>
    <p:sldId id="258" r:id="rId10"/>
    <p:sldId id="259" r:id="rId11"/>
    <p:sldId id="267" r:id="rId12"/>
    <p:sldId id="266" r:id="rId13"/>
    <p:sldId id="260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634" y="-3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xmlns="" id="{8844D2BE-7DCA-4DEE-9B8D-1B60A1BA28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CA1CCAF7-05AB-417A-A7F8-326CEF873BE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EF1CF87-EFED-4639-8244-8B868D73C02D}" type="datetimeFigureOut">
              <a:rPr lang="de-DE"/>
              <a:pPr>
                <a:defRPr/>
              </a:pPr>
              <a:t>05.05.2020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xmlns="" id="{83A962E4-501A-4D04-AB2D-A746141F84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xmlns="" id="{BBAE8A4D-FCF0-4F7D-B2A9-97FBE72AD4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188448AC-D575-4991-ADE3-EC2B6B6905B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B4B684AC-E287-44E5-B900-631BE9EF6B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B383E44-0E16-4B67-B092-EAD98DE2C991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0187682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xmlns="" id="{86FCF816-8F51-4913-ADD9-B4590FBC07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xmlns="" id="{C345858D-C1C5-47BF-A721-0F35B199F2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Autori:</a:t>
            </a:r>
          </a:p>
          <a:p>
            <a:r>
              <a:rPr lang="en-US" altLang="en-US"/>
              <a:t>Miličko Bulatović - </a:t>
            </a:r>
            <a:r>
              <a:rPr lang="sr-Latn-CS" altLang="en-US"/>
              <a:t>JU Srednja škola „Braća Selić“ Kolašin</a:t>
            </a:r>
            <a:endParaRPr lang="en-US" altLang="en-US"/>
          </a:p>
          <a:p>
            <a:r>
              <a:rPr lang="sr-Latn-CS" altLang="en-US"/>
              <a:t>Milija Nenezić - JU Ekonomsko ugostiteljska škola Nikšić</a:t>
            </a:r>
            <a:endParaRPr lang="en-US" altLang="en-US"/>
          </a:p>
          <a:p>
            <a:r>
              <a:rPr lang="en-US" altLang="en-US"/>
              <a:t>Radovan Delić – JU </a:t>
            </a:r>
            <a:r>
              <a:rPr lang="sr-Latn-CS" altLang="en-US"/>
              <a:t>Srednja mješovita škola „Danilo Kiš“ Budva</a:t>
            </a:r>
            <a:endParaRPr lang="en-US" altLang="en-US"/>
          </a:p>
          <a:p>
            <a:r>
              <a:rPr lang="sr-Latn-CS" altLang="en-US"/>
              <a:t>Dejan Labović – JU Srednja stručna škola „Sergije Stanić“ Podgorica</a:t>
            </a:r>
            <a:endParaRPr lang="en-US" altLang="en-US"/>
          </a:p>
          <a:p>
            <a:endParaRPr lang="en-US" altLang="en-US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xmlns="" id="{55BAF1CB-D9AD-490D-BDDF-5B2A843527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61DA2B-796A-4011-9C93-5F4D1F37BE4B}" type="slidenum">
              <a:rPr lang="de-DE" altLang="en-US"/>
              <a:pPr/>
              <a:t>1</a:t>
            </a:fld>
            <a:endParaRPr lang="de-DE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29">
            <a:extLst>
              <a:ext uri="{FF2B5EF4-FFF2-40B4-BE49-F238E27FC236}">
                <a16:creationId xmlns:a16="http://schemas.microsoft.com/office/drawing/2014/main" xmlns="" id="{E9DCF5EB-7201-4A2D-9F99-A4144377A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18">
            <a:extLst>
              <a:ext uri="{FF2B5EF4-FFF2-40B4-BE49-F238E27FC236}">
                <a16:creationId xmlns:a16="http://schemas.microsoft.com/office/drawing/2014/main" xmlns="" id="{ED85B0F0-596A-4410-9FB6-668455B5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liennummernplatzhalter 26">
            <a:extLst>
              <a:ext uri="{FF2B5EF4-FFF2-40B4-BE49-F238E27FC236}">
                <a16:creationId xmlns:a16="http://schemas.microsoft.com/office/drawing/2014/main" xmlns="" id="{42CEB428-DAB8-4008-BE8F-43A7B0684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281FDEAC-25A7-48F9-B153-20CFC3F014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86856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9">
            <a:extLst>
              <a:ext uri="{FF2B5EF4-FFF2-40B4-BE49-F238E27FC236}">
                <a16:creationId xmlns:a16="http://schemas.microsoft.com/office/drawing/2014/main" xmlns="" id="{05C3E83D-C78D-402B-B440-26A82DA9E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21">
            <a:extLst>
              <a:ext uri="{FF2B5EF4-FFF2-40B4-BE49-F238E27FC236}">
                <a16:creationId xmlns:a16="http://schemas.microsoft.com/office/drawing/2014/main" xmlns="" id="{FDED8FA7-8028-4221-A9B4-6AE50B911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liennummernplatzhalter 17">
            <a:extLst>
              <a:ext uri="{FF2B5EF4-FFF2-40B4-BE49-F238E27FC236}">
                <a16:creationId xmlns:a16="http://schemas.microsoft.com/office/drawing/2014/main" xmlns="" id="{A27BEE80-033D-4BEC-A546-6D660F461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30371C-11C4-4655-BBE3-A66E35BE67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648863"/>
      </p:ext>
    </p:extLst>
  </p:cSld>
  <p:clrMapOvr>
    <a:masterClrMapping/>
  </p:clrMapOvr>
  <p:transition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9BBDECD-144F-4F5C-A047-1EB212D9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03F99F01-8D2B-40FC-8E5D-74AA99C4F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37D0CF5-5EB8-4C3D-9CB6-B1FF85601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0359E22-2FFD-4557-8903-45E5F1D8A8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0766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9">
            <a:extLst>
              <a:ext uri="{FF2B5EF4-FFF2-40B4-BE49-F238E27FC236}">
                <a16:creationId xmlns:a16="http://schemas.microsoft.com/office/drawing/2014/main" xmlns="" id="{9C8D8620-3C9B-4698-B3AA-9DE5480D2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ußzeilenplatzhalter 21">
            <a:extLst>
              <a:ext uri="{FF2B5EF4-FFF2-40B4-BE49-F238E27FC236}">
                <a16:creationId xmlns:a16="http://schemas.microsoft.com/office/drawing/2014/main" xmlns="" id="{D3296E6B-861F-499E-9B63-7E065CA5B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liennummernplatzhalter 17">
            <a:extLst>
              <a:ext uri="{FF2B5EF4-FFF2-40B4-BE49-F238E27FC236}">
                <a16:creationId xmlns:a16="http://schemas.microsoft.com/office/drawing/2014/main" xmlns="" id="{188A87A3-F436-4DBC-AF36-1D1194016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351C59-91D1-4983-8097-759654C0BF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8667411"/>
      </p:ext>
    </p:extLst>
  </p:cSld>
  <p:clrMapOvr>
    <a:masterClrMapping/>
  </p:clrMapOvr>
  <p:transition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9">
            <a:extLst>
              <a:ext uri="{FF2B5EF4-FFF2-40B4-BE49-F238E27FC236}">
                <a16:creationId xmlns:a16="http://schemas.microsoft.com/office/drawing/2014/main" xmlns="" id="{60E517C6-FFCD-4976-97C5-C680E5DCF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ußzeilenplatzhalter 21">
            <a:extLst>
              <a:ext uri="{FF2B5EF4-FFF2-40B4-BE49-F238E27FC236}">
                <a16:creationId xmlns:a16="http://schemas.microsoft.com/office/drawing/2014/main" xmlns="" id="{33940E74-9FBA-4CDF-ACD3-16A26E059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liennummernplatzhalter 17">
            <a:extLst>
              <a:ext uri="{FF2B5EF4-FFF2-40B4-BE49-F238E27FC236}">
                <a16:creationId xmlns:a16="http://schemas.microsoft.com/office/drawing/2014/main" xmlns="" id="{FEA931FE-F31C-4DB7-ACD2-219C9253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93FD0A-B0E3-41FD-BFE5-7B1BD7E9B9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4503699"/>
      </p:ext>
    </p:extLst>
  </p:cSld>
  <p:clrMapOvr>
    <a:masterClrMapping/>
  </p:clrMapOvr>
  <p:transition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9">
            <a:extLst>
              <a:ext uri="{FF2B5EF4-FFF2-40B4-BE49-F238E27FC236}">
                <a16:creationId xmlns:a16="http://schemas.microsoft.com/office/drawing/2014/main" xmlns="" id="{47DA9A7D-B0EB-4416-8E87-32A32E7F7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ußzeilenplatzhalter 21">
            <a:extLst>
              <a:ext uri="{FF2B5EF4-FFF2-40B4-BE49-F238E27FC236}">
                <a16:creationId xmlns:a16="http://schemas.microsoft.com/office/drawing/2014/main" xmlns="" id="{9D1FF53B-71CA-4D6A-8589-265FE46B0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liennummernplatzhalter 17">
            <a:extLst>
              <a:ext uri="{FF2B5EF4-FFF2-40B4-BE49-F238E27FC236}">
                <a16:creationId xmlns:a16="http://schemas.microsoft.com/office/drawing/2014/main" xmlns="" id="{C4D35CC7-3CFC-404F-A09B-1E6259029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5D1E82-31EA-4C86-8FCE-613D23D5F8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9225193"/>
      </p:ext>
    </p:extLst>
  </p:cSld>
  <p:clrMapOvr>
    <a:masterClrMapping/>
  </p:clrMapOvr>
  <p:transition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9">
            <a:extLst>
              <a:ext uri="{FF2B5EF4-FFF2-40B4-BE49-F238E27FC236}">
                <a16:creationId xmlns:a16="http://schemas.microsoft.com/office/drawing/2014/main" xmlns="" id="{490AC6C6-AFC5-44BD-96FC-30F677723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ußzeilenplatzhalter 21">
            <a:extLst>
              <a:ext uri="{FF2B5EF4-FFF2-40B4-BE49-F238E27FC236}">
                <a16:creationId xmlns:a16="http://schemas.microsoft.com/office/drawing/2014/main" xmlns="" id="{61786548-CBD2-46F5-8392-5DFD5E927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liennummernplatzhalter 17">
            <a:extLst>
              <a:ext uri="{FF2B5EF4-FFF2-40B4-BE49-F238E27FC236}">
                <a16:creationId xmlns:a16="http://schemas.microsoft.com/office/drawing/2014/main" xmlns="" id="{5445FEE3-9775-412A-8575-F038275AD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41D854-75F9-4DAF-B5D0-D43539D69E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68730"/>
      </p:ext>
    </p:extLst>
  </p:cSld>
  <p:clrMapOvr>
    <a:masterClrMapping/>
  </p:clrMapOvr>
  <p:transition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9">
            <a:extLst>
              <a:ext uri="{FF2B5EF4-FFF2-40B4-BE49-F238E27FC236}">
                <a16:creationId xmlns:a16="http://schemas.microsoft.com/office/drawing/2014/main" xmlns="" id="{DE4E2B18-18D3-4ADA-9DCD-44F4DD774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ußzeilenplatzhalter 21">
            <a:extLst>
              <a:ext uri="{FF2B5EF4-FFF2-40B4-BE49-F238E27FC236}">
                <a16:creationId xmlns:a16="http://schemas.microsoft.com/office/drawing/2014/main" xmlns="" id="{1B10450C-608F-4F88-96DD-9D88BF3DA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liennummernplatzhalter 17">
            <a:extLst>
              <a:ext uri="{FF2B5EF4-FFF2-40B4-BE49-F238E27FC236}">
                <a16:creationId xmlns:a16="http://schemas.microsoft.com/office/drawing/2014/main" xmlns="" id="{A60F3AAC-0243-44EA-9FB0-60FB750AD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79E86-A246-4E24-B430-702D3E990C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8848952"/>
      </p:ext>
    </p:extLst>
  </p:cSld>
  <p:clrMapOvr>
    <a:masterClrMapping/>
  </p:clrMapOvr>
  <p:transition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ine Ecke des Rechtecks schneiden und abrunden 13">
            <a:extLst>
              <a:ext uri="{FF2B5EF4-FFF2-40B4-BE49-F238E27FC236}">
                <a16:creationId xmlns:a16="http://schemas.microsoft.com/office/drawing/2014/main" xmlns="" id="{86DE6B5A-3F70-4F62-AFE5-088AC6C71113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htwinkliges Dreieck 14">
            <a:extLst>
              <a:ext uri="{FF2B5EF4-FFF2-40B4-BE49-F238E27FC236}">
                <a16:creationId xmlns:a16="http://schemas.microsoft.com/office/drawing/2014/main" xmlns="" id="{9DA29D14-10A0-4D00-B599-354985EBFA16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reihandform 15">
            <a:extLst>
              <a:ext uri="{FF2B5EF4-FFF2-40B4-BE49-F238E27FC236}">
                <a16:creationId xmlns:a16="http://schemas.microsoft.com/office/drawing/2014/main" xmlns="" id="{E24581FB-1C8C-4802-B2E9-78F0C39BC702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ihandform 16">
            <a:extLst>
              <a:ext uri="{FF2B5EF4-FFF2-40B4-BE49-F238E27FC236}">
                <a16:creationId xmlns:a16="http://schemas.microsoft.com/office/drawing/2014/main" xmlns="" id="{8B01FA63-D737-42E0-A353-BA267F4926E1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en-US" noProof="0" dirty="0"/>
          </a:p>
        </p:txBody>
      </p:sp>
      <p:sp>
        <p:nvSpPr>
          <p:cNvPr id="9" name="Datumsplatzhalter 4">
            <a:extLst>
              <a:ext uri="{FF2B5EF4-FFF2-40B4-BE49-F238E27FC236}">
                <a16:creationId xmlns:a16="http://schemas.microsoft.com/office/drawing/2014/main" xmlns="" id="{34168BE6-856D-46C4-9C2E-4E65EF1D1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xmlns="" id="{F30FB096-98C6-4C8A-8B7C-83FC1630C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xmlns="" id="{EEC86FE3-CC97-4DE4-9153-1A21C6ECB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FEDC7A3B-CD97-486E-BF6B-219250F888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1926549"/>
      </p:ext>
    </p:extLst>
  </p:cSld>
  <p:clrMapOvr>
    <a:masterClrMapping/>
  </p:clrMapOvr>
  <p:transition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9">
            <a:extLst>
              <a:ext uri="{FF2B5EF4-FFF2-40B4-BE49-F238E27FC236}">
                <a16:creationId xmlns:a16="http://schemas.microsoft.com/office/drawing/2014/main" xmlns="" id="{89945361-773D-44FC-93A7-186FB7D92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21">
            <a:extLst>
              <a:ext uri="{FF2B5EF4-FFF2-40B4-BE49-F238E27FC236}">
                <a16:creationId xmlns:a16="http://schemas.microsoft.com/office/drawing/2014/main" xmlns="" id="{1BE40DB2-97C0-47D8-89C0-EEE38F89E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liennummernplatzhalter 17">
            <a:extLst>
              <a:ext uri="{FF2B5EF4-FFF2-40B4-BE49-F238E27FC236}">
                <a16:creationId xmlns:a16="http://schemas.microsoft.com/office/drawing/2014/main" xmlns="" id="{112BCA88-BA2F-415E-862E-BEF310C63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5134F5-A8CC-4281-B8F3-9359F10B3F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7506988"/>
      </p:ext>
    </p:extLst>
  </p:cSld>
  <p:clrMapOvr>
    <a:masterClrMapping/>
  </p:clrMapOvr>
  <p:transition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9">
            <a:extLst>
              <a:ext uri="{FF2B5EF4-FFF2-40B4-BE49-F238E27FC236}">
                <a16:creationId xmlns:a16="http://schemas.microsoft.com/office/drawing/2014/main" xmlns="" id="{7D63CB7A-E07A-47B6-A4CF-AF9344851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21">
            <a:extLst>
              <a:ext uri="{FF2B5EF4-FFF2-40B4-BE49-F238E27FC236}">
                <a16:creationId xmlns:a16="http://schemas.microsoft.com/office/drawing/2014/main" xmlns="" id="{A52CA2B9-0063-4C4C-89D8-0ED515EBC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liennummernplatzhalter 17">
            <a:extLst>
              <a:ext uri="{FF2B5EF4-FFF2-40B4-BE49-F238E27FC236}">
                <a16:creationId xmlns:a16="http://schemas.microsoft.com/office/drawing/2014/main" xmlns="" id="{9E0FD54A-EA3C-46B2-8863-3CD9F80D1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57DD3-5ABF-4301-9F14-9C693AB6E5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51222"/>
      </p:ext>
    </p:extLst>
  </p:cSld>
  <p:clrMapOvr>
    <a:masterClrMapping/>
  </p:clrMapOvr>
  <p:transition>
    <p:push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Datumsplatzhalter 9">
            <a:extLst>
              <a:ext uri="{FF2B5EF4-FFF2-40B4-BE49-F238E27FC236}">
                <a16:creationId xmlns:a16="http://schemas.microsoft.com/office/drawing/2014/main" xmlns="" id="{6F170F30-DB95-4785-B6E0-DE00FCA2E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ußzeilenplatzhalter 21">
            <a:extLst>
              <a:ext uri="{FF2B5EF4-FFF2-40B4-BE49-F238E27FC236}">
                <a16:creationId xmlns:a16="http://schemas.microsoft.com/office/drawing/2014/main" xmlns="" id="{A93EFD7B-CEF6-4A8C-A502-F41C907AF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liennummernplatzhalter 17">
            <a:extLst>
              <a:ext uri="{FF2B5EF4-FFF2-40B4-BE49-F238E27FC236}">
                <a16:creationId xmlns:a16="http://schemas.microsoft.com/office/drawing/2014/main" xmlns="" id="{EF3D8210-F3B7-4A7F-9362-50E1EF20B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1559E-C2FB-4C5B-B844-A88097EA94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6133381"/>
      </p:ext>
    </p:extLst>
  </p:cSld>
  <p:clrMapOvr>
    <a:masterClrMapping/>
  </p:clrMapOvr>
  <p:transition>
    <p:push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9">
            <a:extLst>
              <a:ext uri="{FF2B5EF4-FFF2-40B4-BE49-F238E27FC236}">
                <a16:creationId xmlns:a16="http://schemas.microsoft.com/office/drawing/2014/main" xmlns="" id="{F06F5EF9-9D59-4F5F-9F63-9AB36E1C0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ußzeilenplatzhalter 21">
            <a:extLst>
              <a:ext uri="{FF2B5EF4-FFF2-40B4-BE49-F238E27FC236}">
                <a16:creationId xmlns:a16="http://schemas.microsoft.com/office/drawing/2014/main" xmlns="" id="{1E2FA655-727C-4080-8804-38B3CEE9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liennummernplatzhalter 17">
            <a:extLst>
              <a:ext uri="{FF2B5EF4-FFF2-40B4-BE49-F238E27FC236}">
                <a16:creationId xmlns:a16="http://schemas.microsoft.com/office/drawing/2014/main" xmlns="" id="{3901A9EB-B176-4BCC-A0E1-1E6724DE8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C01D7-8665-4058-B1B2-77DADA0BED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954453"/>
      </p:ext>
    </p:extLst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>
            <a:extLst>
              <a:ext uri="{FF2B5EF4-FFF2-40B4-BE49-F238E27FC236}">
                <a16:creationId xmlns:a16="http://schemas.microsoft.com/office/drawing/2014/main" xmlns="" id="{1515A7B4-0666-4729-9066-5EAAACCF19DC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ihandform 7">
            <a:extLst>
              <a:ext uri="{FF2B5EF4-FFF2-40B4-BE49-F238E27FC236}">
                <a16:creationId xmlns:a16="http://schemas.microsoft.com/office/drawing/2014/main" xmlns="" id="{8EC397CC-D573-4A33-9845-8ABEE130E880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9" name="Titelplatzhalter 8">
            <a:extLst>
              <a:ext uri="{FF2B5EF4-FFF2-40B4-BE49-F238E27FC236}">
                <a16:creationId xmlns:a16="http://schemas.microsoft.com/office/drawing/2014/main" xmlns="" id="{0D37E828-E1EF-48DB-A1E5-0DC814AE77F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Titelmasterformat durch Klicken bearbeiten</a:t>
            </a:r>
            <a:endParaRPr lang="en-US" altLang="en-US"/>
          </a:p>
        </p:txBody>
      </p:sp>
      <p:sp>
        <p:nvSpPr>
          <p:cNvPr id="30" name="Textplatzhalter 29">
            <a:extLst>
              <a:ext uri="{FF2B5EF4-FFF2-40B4-BE49-F238E27FC236}">
                <a16:creationId xmlns:a16="http://schemas.microsoft.com/office/drawing/2014/main" xmlns="" id="{0E0161C5-A63F-4065-ADA0-C836644DEB4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  <a:endParaRPr lang="en-US" altLang="en-US"/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xmlns="" id="{596CB7CC-86B8-4551-ACEA-5D2781514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ußzeilenplatzhalter 21">
            <a:extLst>
              <a:ext uri="{FF2B5EF4-FFF2-40B4-BE49-F238E27FC236}">
                <a16:creationId xmlns:a16="http://schemas.microsoft.com/office/drawing/2014/main" xmlns="" id="{0FA6669F-16DE-4AEC-99F2-0263C3E333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xmlns="" id="{A784D94C-6F43-4DBE-8932-7E569710F7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</a:defRPr>
            </a:lvl1pPr>
          </a:lstStyle>
          <a:p>
            <a:fld id="{8ACBC4C4-1010-4851-A737-1CB862C77FFE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uppieren 1">
            <a:extLst>
              <a:ext uri="{FF2B5EF4-FFF2-40B4-BE49-F238E27FC236}">
                <a16:creationId xmlns:a16="http://schemas.microsoft.com/office/drawing/2014/main" xmlns="" id="{A1A5468B-E9C6-421A-94E1-7B2A88D7B58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ihandform 11">
              <a:extLst>
                <a:ext uri="{FF2B5EF4-FFF2-40B4-BE49-F238E27FC236}">
                  <a16:creationId xmlns:a16="http://schemas.microsoft.com/office/drawing/2014/main" xmlns="" id="{87979190-69AB-4FF1-BBBE-0D990BAEA66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Freihandform 12">
              <a:extLst>
                <a:ext uri="{FF2B5EF4-FFF2-40B4-BE49-F238E27FC236}">
                  <a16:creationId xmlns:a16="http://schemas.microsoft.com/office/drawing/2014/main" xmlns="" id="{8E59F58A-8DF6-47CA-A66F-EA58209D3188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35" r:id="rId2"/>
    <p:sldLayoutId id="2147483846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7" r:id="rId9"/>
    <p:sldLayoutId id="2147483841" r:id="rId10"/>
    <p:sldLayoutId id="2147483842" r:id="rId11"/>
    <p:sldLayoutId id="2147483843" r:id="rId12"/>
    <p:sldLayoutId id="2147483844" r:id="rId13"/>
  </p:sldLayoutIdLst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>
        <p:tmplLst>
          <p:tmpl lvl="1">
            <p:tnLst>
              <p:par>
                <p:cTn presetID="40" presetClass="entr" presetSubtype="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1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1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1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1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1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19.jpeg"/><Relationship Id="rId7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0CC3C9D5-58A8-4F6F-AAB2-B93CB6A01E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r-Latn-CS" altLang="en-US" sz="4800">
                <a:latin typeface="Arial" panose="020B0604020202020204" pitchFamily="34" charset="0"/>
              </a:rPr>
              <a:t>Specijalna jela:Jastog</a:t>
            </a:r>
            <a:endParaRPr lang="en-US" altLang="en-US"/>
          </a:p>
        </p:txBody>
      </p:sp>
      <p:sp>
        <p:nvSpPr>
          <p:cNvPr id="5123" name="Content Placeholder 1">
            <a:extLst>
              <a:ext uri="{FF2B5EF4-FFF2-40B4-BE49-F238E27FC236}">
                <a16:creationId xmlns:a16="http://schemas.microsoft.com/office/drawing/2014/main" xmlns="" id="{2F2952C9-EFDA-4D28-AA4C-3E9C0B5BD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endParaRPr lang="sr-Latn-ME" altLang="en-US" dirty="0"/>
          </a:p>
          <a:p>
            <a:pPr marL="0" indent="0">
              <a:buFont typeface="Wingdings 2" panose="05020102010507070707" pitchFamily="18" charset="2"/>
              <a:buNone/>
            </a:pPr>
            <a:endParaRPr lang="sr-Latn-ME" altLang="en-US" dirty="0"/>
          </a:p>
          <a:p>
            <a:pPr marL="0" indent="0">
              <a:buFont typeface="Wingdings 2" panose="05020102010507070707" pitchFamily="18" charset="2"/>
              <a:buNone/>
            </a:pPr>
            <a:endParaRPr lang="sr-Latn-ME" altLang="en-US" dirty="0"/>
          </a:p>
          <a:p>
            <a:pPr marL="0" indent="0">
              <a:buFont typeface="Wingdings 2" panose="05020102010507070707" pitchFamily="18" charset="2"/>
              <a:buNone/>
            </a:pPr>
            <a:endParaRPr lang="sr-Latn-ME" altLang="en-US" dirty="0"/>
          </a:p>
          <a:p>
            <a:pPr marL="0" indent="0">
              <a:buFont typeface="Wingdings 2" panose="05020102010507070707" pitchFamily="18" charset="2"/>
              <a:buNone/>
            </a:pPr>
            <a:endParaRPr lang="sr-Latn-ME" altLang="en-US" dirty="0"/>
          </a:p>
          <a:p>
            <a:pPr marL="0" indent="0">
              <a:buFont typeface="Wingdings 2" panose="05020102010507070707" pitchFamily="18" charset="2"/>
              <a:buNone/>
            </a:pPr>
            <a:endParaRPr lang="sr-Latn-ME" altLang="en-US" dirty="0"/>
          </a:p>
          <a:p>
            <a:pPr marL="0" indent="0">
              <a:buFont typeface="Wingdings 2" panose="05020102010507070707" pitchFamily="18" charset="2"/>
              <a:buNone/>
            </a:pPr>
            <a:endParaRPr lang="sr-Latn-ME" altLang="en-US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sr-Latn-ME" altLang="en-US" dirty="0"/>
              <a:t>Modul: Specijalni načini usluživanja hrane i </a:t>
            </a:r>
            <a:r>
              <a:rPr lang="sr-Latn-ME" altLang="en-US" dirty="0" smtClean="0"/>
              <a:t>pića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sr-Latn-ME" altLang="en-US" dirty="0" smtClean="0"/>
              <a:t>Profesor: Haris Kardović</a:t>
            </a:r>
            <a:endParaRPr lang="sr-Latn-ME" altLang="en-US" dirty="0"/>
          </a:p>
        </p:txBody>
      </p:sp>
      <p:pic>
        <p:nvPicPr>
          <p:cNvPr id="5124" name="Picture 2">
            <a:extLst>
              <a:ext uri="{FF2B5EF4-FFF2-40B4-BE49-F238E27FC236}">
                <a16:creationId xmlns:a16="http://schemas.microsoft.com/office/drawing/2014/main" xmlns="" id="{21A62AFC-72C5-4FB0-8996-38C1D97AB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133600"/>
            <a:ext cx="2133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Korisnik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799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Korisnik\Desktop\sank pi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11479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43399" y="-152400"/>
            <a:ext cx="419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/>
              <a:t> </a:t>
            </a:r>
            <a:r>
              <a:rPr lang="sr-Latn-RS" sz="3200" dirty="0" smtClean="0"/>
              <a:t>  Konobari : 3 Stepen</a:t>
            </a:r>
          </a:p>
          <a:p>
            <a:r>
              <a:rPr lang="sr-Latn-RS" sz="3200"/>
              <a:t> </a:t>
            </a:r>
            <a:r>
              <a:rPr lang="sr-Latn-RS" sz="3200" smtClean="0"/>
              <a:t>      Odel.   </a:t>
            </a:r>
            <a:r>
              <a:rPr lang="sr-Latn-RS" sz="3200" dirty="0" smtClean="0"/>
              <a:t>II 6 </a:t>
            </a:r>
            <a:endParaRPr lang="sr-Latn-R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560425" y="1057303"/>
            <a:ext cx="4419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 smtClean="0"/>
              <a:t>Modul : Tocionica Pica</a:t>
            </a:r>
            <a:endParaRPr lang="sr-Latn-R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714273" y="1580523"/>
            <a:ext cx="3733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 smtClean="0"/>
              <a:t> Ovi / 3</a:t>
            </a:r>
            <a:endParaRPr lang="sr-Latn-RS" sz="2800" dirty="0"/>
          </a:p>
        </p:txBody>
      </p:sp>
      <p:pic>
        <p:nvPicPr>
          <p:cNvPr id="6" name="Picture 2" descr="C:\Users\Korisnik\Desktop\IMG_0734-768x57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544" y="3413919"/>
            <a:ext cx="5049456" cy="344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" y="3124200"/>
            <a:ext cx="40945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 smtClean="0"/>
              <a:t>Pripremi i servira tople i </a:t>
            </a:r>
          </a:p>
          <a:p>
            <a:r>
              <a:rPr lang="sr-Latn-RS" sz="2800" dirty="0" smtClean="0"/>
              <a:t>Hladne napitke u skladu sa normativima i standa-</a:t>
            </a:r>
          </a:p>
          <a:p>
            <a:r>
              <a:rPr lang="sr-Latn-RS" sz="2800" dirty="0"/>
              <a:t>r</a:t>
            </a:r>
            <a:r>
              <a:rPr lang="sr-Latn-RS" sz="2800" dirty="0" smtClean="0"/>
              <a:t>dima u ugostiteljstvu</a:t>
            </a:r>
          </a:p>
        </p:txBody>
      </p:sp>
      <p:pic>
        <p:nvPicPr>
          <p:cNvPr id="8" name="Picture 2" descr="C:\Users\Korisnik\Desktop\tanjir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124200"/>
            <a:ext cx="5181601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Korisnik\Desktop\toc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124200"/>
            <a:ext cx="51816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181600" y="2129135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Prof. Murat Hadzic</a:t>
            </a:r>
          </a:p>
          <a:p>
            <a:r>
              <a:rPr lang="sr-Latn-RS" sz="2400" smtClean="0"/>
              <a:t>Tel – 067 525 378 +viber</a:t>
            </a:r>
            <a:endParaRPr lang="sr-Latn-R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5334000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Utorak 05.05 2020</a:t>
            </a:r>
          </a:p>
          <a:p>
            <a:r>
              <a:rPr lang="sr-Latn-RS" sz="2400" smtClean="0"/>
              <a:t>2 casa teorije + praktic-ne vjezbe</a:t>
            </a:r>
            <a:endParaRPr lang="sr-Latn-RS" sz="2400"/>
          </a:p>
        </p:txBody>
      </p:sp>
      <p:sp>
        <p:nvSpPr>
          <p:cNvPr id="12" name="TextBox 11"/>
          <p:cNvSpPr txBox="1"/>
          <p:nvPr/>
        </p:nvSpPr>
        <p:spPr>
          <a:xfrm>
            <a:off x="5562600" y="6858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3" name="TextBox 12"/>
          <p:cNvSpPr txBox="1"/>
          <p:nvPr/>
        </p:nvSpPr>
        <p:spPr>
          <a:xfrm>
            <a:off x="4790472" y="1445567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smtClean="0"/>
              <a:t>    </a:t>
            </a:r>
            <a:endParaRPr lang="sr-Latn-RS" sz="2400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xmlns="" id="{09815FF9-29D7-48FD-82EA-A8960FE7A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altLang="en-US"/>
              <a:t/>
            </a:r>
            <a:br>
              <a:rPr lang="sr-Latn-ME" altLang="en-US"/>
            </a:br>
            <a:r>
              <a:rPr lang="sr-Latn-ME" altLang="en-US"/>
              <a:t/>
            </a:r>
            <a:br>
              <a:rPr lang="sr-Latn-ME" altLang="en-US"/>
            </a:br>
            <a:r>
              <a:rPr lang="sr-Latn-ME" altLang="en-US"/>
              <a:t/>
            </a:r>
            <a:br>
              <a:rPr lang="sr-Latn-ME" altLang="en-US"/>
            </a:br>
            <a:r>
              <a:rPr lang="sr-Latn-ME" altLang="en-US"/>
              <a:t>Jastog</a:t>
            </a:r>
            <a:br>
              <a:rPr lang="sr-Latn-ME" altLang="en-US"/>
            </a:br>
            <a:endParaRPr lang="en-US" altLang="en-US"/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xmlns="" id="{54652B5A-C03E-42AC-B62C-D9EC2DBBA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r>
              <a:rPr lang="sr-Latn-ME" altLang="en-US"/>
              <a:t>Živi u morima – Norveške, Irske, Škotske, Kanade, Bretanje, Jadrana na dubini od 15 – 50 metara</a:t>
            </a:r>
          </a:p>
          <a:p>
            <a:r>
              <a:rPr lang="sr-Latn-ME" altLang="en-US">
                <a:solidFill>
                  <a:srgbClr val="FF0000"/>
                </a:solidFill>
              </a:rPr>
              <a:t>Veoma važno </a:t>
            </a:r>
            <a:r>
              <a:rPr lang="sr-Latn-ME" altLang="en-US"/>
              <a:t>– Transportuju se živi (živi se stavljaju u proključalu vodu)</a:t>
            </a:r>
          </a:p>
          <a:p>
            <a:r>
              <a:rPr lang="sr-Latn-ME" altLang="en-US"/>
              <a:t>Uginuli (nekuvani) – za kratko se vrijeme pretvaraju u otrov i nisu više za jelo</a:t>
            </a:r>
          </a:p>
          <a:p>
            <a:r>
              <a:rPr lang="sr-Latn-ME" altLang="en-US"/>
              <a:t>Najljepši primjerci  - Norveška (crno – plave boje)</a:t>
            </a:r>
            <a:endParaRPr lang="en-US" altLang="en-US"/>
          </a:p>
        </p:txBody>
      </p:sp>
      <p:pic>
        <p:nvPicPr>
          <p:cNvPr id="6148" name="Picture 3">
            <a:extLst>
              <a:ext uri="{FF2B5EF4-FFF2-40B4-BE49-F238E27FC236}">
                <a16:creationId xmlns:a16="http://schemas.microsoft.com/office/drawing/2014/main" xmlns="" id="{95887E27-6DCD-4DAC-8755-F4E44A746A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191000"/>
            <a:ext cx="41148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Korisnik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Korisnik\Desktop\1981_1909489_x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191001"/>
            <a:ext cx="4038599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Korisnik\Desktop\IMG_0734-768x57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0"/>
            <a:ext cx="51054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228600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 Svrha i znacaj tocionice</a:t>
            </a:r>
          </a:p>
          <a:p>
            <a:r>
              <a:rPr lang="sr-Latn-RS" sz="2400"/>
              <a:t> </a:t>
            </a:r>
            <a:r>
              <a:rPr lang="sr-Latn-RS" sz="2400" smtClean="0"/>
              <a:t>            pica</a:t>
            </a:r>
            <a:endParaRPr lang="sr-Latn-R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905000"/>
            <a:ext cx="3733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smtClean="0"/>
              <a:t>Tocionica pica je odeljenje ili r-adno mjesto ugostiteljske radnje u kojem se pripremaju i usluzuju topla i hladna alkohol-na i bezalkoholna pica</a:t>
            </a:r>
            <a:endParaRPr lang="sr-Latn-R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14800" y="3886200"/>
            <a:ext cx="4876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 smtClean="0"/>
              <a:t>Prvenstveni zadatak i cilj tocionice jeste da obezbijedi dovoljne kolicine pica za kraci vremenski period,da ocuva kvalitet</a:t>
            </a:r>
          </a:p>
          <a:p>
            <a:r>
              <a:rPr lang="sr-Latn-RS" sz="2000" dirty="0"/>
              <a:t>p</a:t>
            </a:r>
            <a:r>
              <a:rPr lang="sr-Latn-RS" sz="2000" dirty="0" smtClean="0"/>
              <a:t>ica i da ga preradjeno na odgovarajuci</a:t>
            </a:r>
          </a:p>
          <a:p>
            <a:r>
              <a:rPr lang="sr-Latn-RS" sz="2000" dirty="0"/>
              <a:t>n</a:t>
            </a:r>
            <a:r>
              <a:rPr lang="sr-Latn-RS" sz="2000" dirty="0" smtClean="0"/>
              <a:t>acin spremi za usluzivanje i prodaju sa </a:t>
            </a:r>
          </a:p>
          <a:p>
            <a:r>
              <a:rPr lang="sr-Latn-RS" sz="2000" dirty="0"/>
              <a:t>o</a:t>
            </a:r>
            <a:r>
              <a:rPr lang="sr-Latn-RS" sz="2000" dirty="0" smtClean="0"/>
              <a:t>dgovarajucem inventarom i na odgovar-ajuci nacin.</a:t>
            </a:r>
            <a:endParaRPr lang="sr-Latn-RS" sz="2000" dirty="0"/>
          </a:p>
        </p:txBody>
      </p:sp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xmlns="" id="{C59A0181-D724-4C3B-AD40-D9ADA7F1F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392D4CE-969F-4063-8116-7327983DB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389438"/>
          </a:xfrm>
        </p:spPr>
        <p:txBody>
          <a:bodyPr/>
          <a:lstStyle/>
          <a:p>
            <a:pPr>
              <a:defRPr/>
            </a:pPr>
            <a:r>
              <a:rPr lang="sr-Latn-ME" dirty="0"/>
              <a:t>Boja – smedje rumenkaste boje (posle kuvanja crvena)</a:t>
            </a:r>
          </a:p>
          <a:p>
            <a:pPr>
              <a:defRPr/>
            </a:pPr>
            <a:r>
              <a:rPr lang="sr-Latn-ME" dirty="0"/>
              <a:t>Dužina – do pola metra</a:t>
            </a:r>
          </a:p>
          <a:p>
            <a:pPr>
              <a:defRPr/>
            </a:pPr>
            <a:r>
              <a:rPr lang="sr-Latn-ME" dirty="0"/>
              <a:t>Težina – do 5 kg</a:t>
            </a:r>
          </a:p>
          <a:p>
            <a:pPr>
              <a:defRPr/>
            </a:pPr>
            <a:r>
              <a:rPr lang="sr-Latn-ME" dirty="0"/>
              <a:t>Meso – repu, 5 pari nogu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sr-Latn-ME" dirty="0"/>
              <a:t>(45 % jestivi dio od ukupne težine)</a:t>
            </a:r>
          </a:p>
          <a:p>
            <a:pPr>
              <a:defRPr/>
            </a:pPr>
            <a:endParaRPr lang="sr-Latn-ME" dirty="0"/>
          </a:p>
          <a:p>
            <a:pPr>
              <a:defRPr/>
            </a:pPr>
            <a:r>
              <a:rPr lang="sr-Latn-ME" dirty="0"/>
              <a:t>Delikates – jelovnici restorana 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sr-Latn-ME" dirty="0"/>
              <a:t>    visoke kategorije</a:t>
            </a:r>
            <a:endParaRPr lang="en-US" dirty="0"/>
          </a:p>
        </p:txBody>
      </p:sp>
      <p:pic>
        <p:nvPicPr>
          <p:cNvPr id="7172" name="Picture 3">
            <a:extLst>
              <a:ext uri="{FF2B5EF4-FFF2-40B4-BE49-F238E27FC236}">
                <a16:creationId xmlns:a16="http://schemas.microsoft.com/office/drawing/2014/main" xmlns="" id="{7971B6B6-4162-4AD7-8661-E674DD971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429000"/>
            <a:ext cx="3810000" cy="28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Korisnik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94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533400"/>
            <a:ext cx="716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 smtClean="0"/>
              <a:t>Postupak pripreme i posluzivanja toplih i  </a:t>
            </a:r>
          </a:p>
          <a:p>
            <a:r>
              <a:rPr lang="sr-Latn-RS" sz="2800"/>
              <a:t> </a:t>
            </a:r>
            <a:r>
              <a:rPr lang="sr-Latn-RS" sz="2800" smtClean="0"/>
              <a:t>           i hladnih napitaka        </a:t>
            </a:r>
            <a:endParaRPr lang="sr-Latn-RS" sz="2800" dirty="0"/>
          </a:p>
        </p:txBody>
      </p:sp>
      <p:pic>
        <p:nvPicPr>
          <p:cNvPr id="4" name="Picture 2" descr="C:\Users\Korisnik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4" y="1828800"/>
            <a:ext cx="5864226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60925" y="3429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r-Latn-R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2209800"/>
            <a:ext cx="297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Pica koja se pripre-maju i usluzuju u to-cionici dijele se po </a:t>
            </a:r>
          </a:p>
          <a:p>
            <a:r>
              <a:rPr lang="sr-Latn-RS" sz="2400" dirty="0"/>
              <a:t>n</a:t>
            </a:r>
            <a:r>
              <a:rPr lang="sr-Latn-RS" sz="2400" dirty="0" smtClean="0"/>
              <a:t>ekoliko osnova.</a:t>
            </a:r>
          </a:p>
          <a:p>
            <a:r>
              <a:rPr lang="sr-Latn-RS" sz="2400" dirty="0" smtClean="0"/>
              <a:t>Zavisno od toga da</a:t>
            </a:r>
          </a:p>
          <a:p>
            <a:r>
              <a:rPr lang="sr-Latn-RS" sz="2400" dirty="0"/>
              <a:t>l</a:t>
            </a:r>
            <a:r>
              <a:rPr lang="sr-Latn-RS" sz="2400" smtClean="0"/>
              <a:t>i </a:t>
            </a:r>
            <a:r>
              <a:rPr lang="sr-Latn-RS" sz="2400" dirty="0" smtClean="0"/>
              <a:t>sadrze alkohol,pi-ca se dijele na:</a:t>
            </a:r>
          </a:p>
          <a:p>
            <a:r>
              <a:rPr lang="sr-Latn-RS" sz="2400" dirty="0" smtClean="0"/>
              <a:t>-alkoholna i</a:t>
            </a:r>
          </a:p>
          <a:p>
            <a:r>
              <a:rPr lang="sr-Latn-RS" sz="2400" dirty="0" smtClean="0"/>
              <a:t>-bezalkoholna</a:t>
            </a:r>
            <a:endParaRPr lang="sr-Latn-RS" sz="2400" dirty="0"/>
          </a:p>
        </p:txBody>
      </p:sp>
    </p:spTree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xmlns="" id="{3ED6C84D-D2D7-4AF5-A955-41E4D031D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altLang="en-US"/>
              <a:t>Jela od jastoga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767336-A2F3-469A-8BFF-5E49D91B5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ME" dirty="0"/>
              <a:t>Jastog na američki način (Langouste a l americaine)</a:t>
            </a:r>
          </a:p>
          <a:p>
            <a:pPr>
              <a:defRPr/>
            </a:pPr>
            <a:r>
              <a:rPr lang="sr-Latn-ME" dirty="0"/>
              <a:t>Jastog na kardilnalski način (Langouste a la cardinal)</a:t>
            </a:r>
          </a:p>
          <a:p>
            <a:pPr>
              <a:defRPr/>
            </a:pPr>
            <a:r>
              <a:rPr lang="sr-Latn-ME" dirty="0"/>
              <a:t>Jastog na lijep način pripremnjen 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sr-Latn-ME" dirty="0"/>
              <a:t>   (Langouste a la bellevue)</a:t>
            </a:r>
          </a:p>
        </p:txBody>
      </p:sp>
      <p:pic>
        <p:nvPicPr>
          <p:cNvPr id="8196" name="Picture 3">
            <a:extLst>
              <a:ext uri="{FF2B5EF4-FFF2-40B4-BE49-F238E27FC236}">
                <a16:creationId xmlns:a16="http://schemas.microsoft.com/office/drawing/2014/main" xmlns="" id="{3549FFFD-BE8C-49F2-8B95-87CB73B6C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902075"/>
            <a:ext cx="27955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>
            <a:extLst>
              <a:ext uri="{FF2B5EF4-FFF2-40B4-BE49-F238E27FC236}">
                <a16:creationId xmlns:a16="http://schemas.microsoft.com/office/drawing/2014/main" xmlns="" id="{FE5DE50F-BB1D-46C2-BBDE-8153ECBBF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513" y="304800"/>
            <a:ext cx="22098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5">
            <a:extLst>
              <a:ext uri="{FF2B5EF4-FFF2-40B4-BE49-F238E27FC236}">
                <a16:creationId xmlns:a16="http://schemas.microsoft.com/office/drawing/2014/main" xmlns="" id="{ABD4832E-6E09-4035-9B45-7648D05B9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495800"/>
            <a:ext cx="128587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6">
            <a:extLst>
              <a:ext uri="{FF2B5EF4-FFF2-40B4-BE49-F238E27FC236}">
                <a16:creationId xmlns:a16="http://schemas.microsoft.com/office/drawing/2014/main" xmlns="" id="{E2B8A007-FD77-414E-B090-012AA9FE5E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264150"/>
            <a:ext cx="164465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7">
            <a:extLst>
              <a:ext uri="{FF2B5EF4-FFF2-40B4-BE49-F238E27FC236}">
                <a16:creationId xmlns:a16="http://schemas.microsoft.com/office/drawing/2014/main" xmlns="" id="{AB7E24D2-9C7D-4522-B5CB-AFF9B66B37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902075"/>
            <a:ext cx="1714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Korisnik\Desktop\blok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9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400" y="304800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Priprema i posluzivanje toplih napitaka</a:t>
            </a:r>
            <a:endParaRPr lang="sr-Latn-RS" sz="2400" dirty="0"/>
          </a:p>
        </p:txBody>
      </p:sp>
      <p:pic>
        <p:nvPicPr>
          <p:cNvPr id="4" name="Picture 2" descr="C:\Users\Korisnik\Desktop\j-Ek9lMaHR0cDovL29jZG4uZXUvaW1hZ2VzL3B1bHNjbXMvWkRBN01EQV8vMmY0MDRhMzg3ZjYyZDJjN2E3OTM3M2NhNDc2NWU4OTcuanBlZ5GTAs0CngCBAA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4387850" cy="427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1999" y="1295400"/>
            <a:ext cx="43434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 smtClean="0"/>
              <a:t>Topli napici su deo ponude svakog</a:t>
            </a:r>
          </a:p>
          <a:p>
            <a:r>
              <a:rPr lang="sr-Latn-RS" sz="2000" dirty="0" smtClean="0"/>
              <a:t>Ugostiteljskog objekta,tako su se neki bazirali na njma pa tako imamo razne kafiterije koje nude razne napitke sa razlicitim ukusima</a:t>
            </a:r>
            <a:endParaRPr lang="sr-Latn-R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3352800"/>
            <a:ext cx="43434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       Topla cokolada</a:t>
            </a:r>
          </a:p>
          <a:p>
            <a:r>
              <a:rPr lang="sr-Latn-RS" sz="2000" dirty="0" smtClean="0"/>
              <a:t>Topla cokolada je zagrijano bezalko-holno pice ciji su uobicajeni sastojci:</a:t>
            </a:r>
          </a:p>
          <a:p>
            <a:r>
              <a:rPr lang="sr-Latn-RS" sz="2000" dirty="0" smtClean="0"/>
              <a:t>Slatka pavlaka,mlijeko,mlecna cokolada mleveni lesnik,malo nutele kao i puding od cokolade.</a:t>
            </a:r>
            <a:endParaRPr lang="sr-Latn-R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6200" y="5486400"/>
            <a:ext cx="883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smtClean="0"/>
              <a:t>Pomesati mlijeko i pavlaku i staviti da provri.Skloniti sa vatre i umesajte puding i dodajte malo hladnog mlijeka dodajte cokoladu i stavite ponovo da se kuva,kada se otopi skloniti sa vatre , pomijesati nutelu i sipati u casu.Dodati cimeta po ukusu</a:t>
            </a:r>
            <a:endParaRPr lang="sr-Latn-RS" sz="2000"/>
          </a:p>
        </p:txBody>
      </p:sp>
    </p:spTree>
  </p:cSld>
  <p:clrMapOvr>
    <a:masterClrMapping/>
  </p:clrMapOvr>
  <p:transition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25E9583A-1636-4D30-BEF7-BB479177B6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/>
          <a:lstStyle/>
          <a:p>
            <a:pPr algn="ctr" eaLnBrk="1" hangingPunct="1"/>
            <a:r>
              <a:rPr lang="sr-Latn-ME" altLang="en-US"/>
              <a:t>Postavljanje kuvera i posluživanje jastoga</a:t>
            </a:r>
            <a:endParaRPr lang="en-US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xmlns="" id="{B386A4FC-4921-4BC2-980D-03D42814561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96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sr-Latn-ME" altLang="en-US" sz="2400"/>
              <a:t>1. </a:t>
            </a:r>
            <a:r>
              <a:rPr lang="sr-Latn-ME" altLang="en-US" sz="2300"/>
              <a:t>Hladni veliki tanjir</a:t>
            </a:r>
            <a:endParaRPr lang="en-US" altLang="en-US" sz="2300"/>
          </a:p>
          <a:p>
            <a:pPr eaLnBrk="1" hangingPunct="1">
              <a:buFontTx/>
              <a:buNone/>
            </a:pPr>
            <a:r>
              <a:rPr lang="sr-Latn-ME" altLang="en-US" sz="2300"/>
              <a:t>2. Riblji nož</a:t>
            </a:r>
            <a:endParaRPr lang="en-US" altLang="en-US" sz="2300"/>
          </a:p>
          <a:p>
            <a:pPr eaLnBrk="1" hangingPunct="1">
              <a:buFontTx/>
              <a:buNone/>
            </a:pPr>
            <a:r>
              <a:rPr lang="sr-Latn-ME" altLang="en-US" sz="2300"/>
              <a:t>3. Riblja viljuška</a:t>
            </a:r>
            <a:endParaRPr lang="en-US" altLang="en-US" sz="2300"/>
          </a:p>
          <a:p>
            <a:pPr eaLnBrk="1" hangingPunct="1">
              <a:buFontTx/>
              <a:buNone/>
            </a:pPr>
            <a:r>
              <a:rPr lang="sr-Latn-ME" altLang="en-US" sz="2300"/>
              <a:t>4. Viljuška za jastog</a:t>
            </a:r>
            <a:endParaRPr lang="en-US" altLang="en-US" sz="2300"/>
          </a:p>
          <a:p>
            <a:pPr eaLnBrk="1" hangingPunct="1">
              <a:buFontTx/>
              <a:buNone/>
            </a:pPr>
            <a:r>
              <a:rPr lang="sr-Latn-ME" altLang="en-US" sz="2300"/>
              <a:t>5. Kliješta za jastog</a:t>
            </a:r>
          </a:p>
          <a:p>
            <a:pPr eaLnBrk="1" hangingPunct="1">
              <a:buFontTx/>
              <a:buNone/>
            </a:pPr>
            <a:r>
              <a:rPr lang="sr-Latn-ME" altLang="en-US" sz="2300"/>
              <a:t>6. Čaša za bijelo vino</a:t>
            </a:r>
          </a:p>
          <a:p>
            <a:pPr eaLnBrk="1" hangingPunct="1">
              <a:buFontTx/>
              <a:buNone/>
            </a:pPr>
            <a:r>
              <a:rPr lang="sr-Latn-ME" altLang="en-US" sz="2300"/>
              <a:t>7. Sosijera (majonez)</a:t>
            </a:r>
          </a:p>
          <a:p>
            <a:pPr eaLnBrk="1" hangingPunct="1">
              <a:buFontTx/>
              <a:buNone/>
            </a:pPr>
            <a:r>
              <a:rPr lang="sr-Latn-ME" altLang="en-US" sz="2300"/>
              <a:t>8. Tanjir za nejestive djelove jastoga</a:t>
            </a:r>
          </a:p>
          <a:p>
            <a:pPr eaLnBrk="1" hangingPunct="1">
              <a:buFontTx/>
              <a:buNone/>
            </a:pPr>
            <a:r>
              <a:rPr lang="sr-Latn-ME" altLang="en-US" sz="2300"/>
              <a:t>9. Finger bola</a:t>
            </a:r>
          </a:p>
          <a:p>
            <a:pPr eaLnBrk="1" hangingPunct="1">
              <a:buFontTx/>
              <a:buNone/>
            </a:pPr>
            <a:r>
              <a:rPr lang="sr-Latn-ME" altLang="en-US" sz="2300"/>
              <a:t>10.Tanjir i nož za maslac</a:t>
            </a:r>
          </a:p>
          <a:p>
            <a:pPr eaLnBrk="1" hangingPunct="1">
              <a:buFontTx/>
              <a:buNone/>
            </a:pPr>
            <a:r>
              <a:rPr lang="sr-Latn-ME" altLang="en-US" sz="2300"/>
              <a:t>11. Jastog</a:t>
            </a:r>
            <a:endParaRPr lang="en-US" altLang="en-US" sz="2300"/>
          </a:p>
        </p:txBody>
      </p:sp>
      <p:sp>
        <p:nvSpPr>
          <p:cNvPr id="9220" name="Content Placeholder 1">
            <a:extLst>
              <a:ext uri="{FF2B5EF4-FFF2-40B4-BE49-F238E27FC236}">
                <a16:creationId xmlns:a16="http://schemas.microsoft.com/office/drawing/2014/main" xmlns="" id="{7F3DB8BE-EBB4-4CAA-82A5-C4DCB04CF24A}"/>
              </a:ext>
            </a:extLst>
          </p:cNvPr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9221" name="Content Placeholder 3">
            <a:extLst>
              <a:ext uri="{FF2B5EF4-FFF2-40B4-BE49-F238E27FC236}">
                <a16:creationId xmlns:a16="http://schemas.microsoft.com/office/drawing/2014/main" xmlns="" id="{F518C37A-B474-42B7-AE9D-FED9E37AB4B6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133600"/>
            <a:ext cx="3810000" cy="2984500"/>
          </a:xfrm>
        </p:spPr>
      </p:pic>
      <p:pic>
        <p:nvPicPr>
          <p:cNvPr id="1026" name="Picture 2" descr="C:\Users\Korisnik\Desktop\blok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22860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smtClean="0"/>
              <a:t>  Poznavanje,pripremanje i usluzivanje caja</a:t>
            </a:r>
            <a:endParaRPr lang="sr-Latn-RS" sz="2800"/>
          </a:p>
        </p:txBody>
      </p:sp>
      <p:pic>
        <p:nvPicPr>
          <p:cNvPr id="3" name="Picture 2" descr="C:\Users\Korisnik\Desktop\ca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7175"/>
            <a:ext cx="3429001" cy="253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Korisnik\Desktop\cajev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724150"/>
            <a:ext cx="320040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1143000"/>
            <a:ext cx="8686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Cajevi predstavljaju mjesavine usitnjenih ili neusitnjenih biljnih delova a namijenjeni su za unutrasnju i spoljasnju upotrebu.Caj vodi porijeklo iz Azije.</a:t>
            </a:r>
          </a:p>
          <a:p>
            <a:r>
              <a:rPr lang="sr-Latn-RS" dirty="0" smtClean="0"/>
              <a:t>Pravilno posluzen caj obuhvata cajnik,solju za caj,poseban tanjiric na kom se nalazi caj bilo u filter kesici ili u listicima.Na posebnom tanjiricu se sluzi limun izrezan na pravilne kriske,secer(bijeli ili smedji)ili med.U ekskluzivnijem ugostiteljskom objektu caj se obavezno sluzi u porcelanskom cajniku u kojem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      se nalazi voda,a caj se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      servira sa strane u pos-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      udici tako da ga gost m-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      oze sam staviti u cajnik.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      Nerijetko se uz caj serv-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      ira i keks upakovan u ce-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      lofan,mali mafin ili dom-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      aci kolac.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      Caj se moze zaciniti na</a:t>
            </a:r>
            <a:endParaRPr lang="sr-Latn-RS" dirty="0"/>
          </a:p>
          <a:p>
            <a:r>
              <a:rPr lang="sr-Latn-RS"/>
              <a:t>r</a:t>
            </a:r>
            <a:r>
              <a:rPr lang="sr-Latn-RS" smtClean="0"/>
              <a:t>azlicite nacine:dodavanjem mlijeka,ruma,limuna ili vanile.Mlijeko se dodaje u crni caj.Caj u listicima je mnogo ukusniji i zdraviji od onog u filter vrecicama za koje se najcesce koristi cajna prasina.Preporucljivo je da voda bude oko 90step.Nakon pet minuta se procijedi.Najpoznatije vrste cajeva su:caj od nane.kamilice,vocni,razne vrste zelenog caja i razne vrste crnog caja.</a:t>
            </a:r>
            <a:endParaRPr lang="sr-Latn-RS" dirty="0" smtClean="0"/>
          </a:p>
        </p:txBody>
      </p:sp>
    </p:spTree>
  </p:cSld>
  <p:clrMapOvr>
    <a:masterClrMapping/>
  </p:clrMapOvr>
  <p:transition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xmlns="" id="{E7CBE3CC-BE5F-4E71-BF88-20FF2F062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altLang="en-US"/>
              <a:t>Pripremni radovi (pomoćni stol)</a:t>
            </a:r>
            <a:endParaRPr lang="en-US" altLang="en-US"/>
          </a:p>
        </p:txBody>
      </p:sp>
      <p:sp>
        <p:nvSpPr>
          <p:cNvPr id="10243" name="Text Placeholder 2">
            <a:extLst>
              <a:ext uri="{FF2B5EF4-FFF2-40B4-BE49-F238E27FC236}">
                <a16:creationId xmlns:a16="http://schemas.microsoft.com/office/drawing/2014/main" xmlns="" id="{D013E40F-428E-486D-BD69-6063C0C1CF36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sr-Latn-ME" altLang="en-US" sz="2400"/>
              <a:t>Forleger</a:t>
            </a:r>
          </a:p>
          <a:p>
            <a:r>
              <a:rPr lang="sr-Latn-ME" altLang="en-US" sz="2400"/>
              <a:t>Kliješta za jastoga</a:t>
            </a:r>
          </a:p>
          <a:p>
            <a:r>
              <a:rPr lang="sr-Latn-ME" altLang="en-US" sz="2400"/>
              <a:t>Viljuška za jastoga</a:t>
            </a:r>
          </a:p>
          <a:p>
            <a:r>
              <a:rPr lang="sr-Latn-ME" altLang="en-US" sz="2400"/>
              <a:t>Veliki nož</a:t>
            </a:r>
          </a:p>
          <a:p>
            <a:r>
              <a:rPr lang="sr-Latn-ME" altLang="en-US" sz="2400"/>
              <a:t>Mali nož za sitno sječenje</a:t>
            </a:r>
          </a:p>
          <a:p>
            <a:r>
              <a:rPr lang="sr-Latn-ME" altLang="en-US" sz="2400"/>
              <a:t>Daska za tranširanje</a:t>
            </a:r>
          </a:p>
          <a:p>
            <a:r>
              <a:rPr lang="sr-Latn-ME" altLang="en-US" sz="2400"/>
              <a:t>Platnena salveta</a:t>
            </a:r>
          </a:p>
          <a:p>
            <a:r>
              <a:rPr lang="sr-Latn-ME" altLang="en-US" sz="2400"/>
              <a:t>Tanjir za nejestive djelove</a:t>
            </a:r>
          </a:p>
          <a:p>
            <a:r>
              <a:rPr lang="sr-Latn-ME" altLang="en-US" sz="2400"/>
              <a:t>Tanjiri za serviranje</a:t>
            </a:r>
          </a:p>
          <a:p>
            <a:r>
              <a:rPr lang="sr-Latn-ME" altLang="en-US" sz="2400"/>
              <a:t>Langust</a:t>
            </a:r>
          </a:p>
        </p:txBody>
      </p:sp>
      <p:pic>
        <p:nvPicPr>
          <p:cNvPr id="10244" name="Content Placeholder 5">
            <a:extLst>
              <a:ext uri="{FF2B5EF4-FFF2-40B4-BE49-F238E27FC236}">
                <a16:creationId xmlns:a16="http://schemas.microsoft.com/office/drawing/2014/main" xmlns="" id="{6F366E00-D65E-4069-98A7-446BB0952900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7100" y="1600200"/>
            <a:ext cx="3860800" cy="2171700"/>
          </a:xfrm>
        </p:spPr>
      </p:pic>
      <p:pic>
        <p:nvPicPr>
          <p:cNvPr id="10245" name="Content Placeholder 6">
            <a:extLst>
              <a:ext uri="{FF2B5EF4-FFF2-40B4-BE49-F238E27FC236}">
                <a16:creationId xmlns:a16="http://schemas.microsoft.com/office/drawing/2014/main" xmlns="" id="{229BC6C0-D54B-48A0-96C9-ACAE6BBAB8ED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4114800"/>
            <a:ext cx="3810000" cy="2603500"/>
          </a:xfrm>
        </p:spPr>
      </p:pic>
      <p:pic>
        <p:nvPicPr>
          <p:cNvPr id="1026" name="Picture 2" descr="C:\Users\Korisnik\Desktop\blok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3048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smtClean="0"/>
              <a:t>      Poznavanje,priprema i usluzivanje kafe</a:t>
            </a:r>
            <a:endParaRPr lang="sr-Latn-RS" sz="2800"/>
          </a:p>
        </p:txBody>
      </p:sp>
      <p:pic>
        <p:nvPicPr>
          <p:cNvPr id="3" name="Picture 2" descr="C:\Users\Korisnik\Desktop\usluzivanje kaf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2" y="1066801"/>
            <a:ext cx="3348038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1143000"/>
            <a:ext cx="8686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Rec kafa potice od arapskog(kaweh)sto u prevodu zn-</a:t>
            </a:r>
          </a:p>
          <a:p>
            <a:r>
              <a:rPr lang="sr-Latn-RS" dirty="0" smtClean="0"/>
              <a:t>Aci jacina ili snaga.Kafa je topli napitak omiljen i rasp-</a:t>
            </a:r>
          </a:p>
          <a:p>
            <a:r>
              <a:rPr lang="sr-Latn-RS" dirty="0"/>
              <a:t>r</a:t>
            </a:r>
            <a:r>
              <a:rPr lang="sr-Latn-RS" dirty="0" smtClean="0"/>
              <a:t>ostranjen u cijelom svijetu.</a:t>
            </a:r>
          </a:p>
          <a:p>
            <a:r>
              <a:rPr lang="sr-Latn-RS" sz="2000" dirty="0" smtClean="0"/>
              <a:t>Osnovni nacini pripremanja kafe Espreso(</a:t>
            </a:r>
            <a:r>
              <a:rPr lang="sr-Latn-RS" dirty="0" smtClean="0"/>
              <a:t>espresso)</a:t>
            </a:r>
          </a:p>
          <a:p>
            <a:endParaRPr lang="sr-Latn-RS" sz="2000" dirty="0" smtClean="0"/>
          </a:p>
          <a:p>
            <a:endParaRPr lang="sr-Latn-RS" dirty="0"/>
          </a:p>
        </p:txBody>
      </p:sp>
      <p:pic>
        <p:nvPicPr>
          <p:cNvPr id="5" name="Picture 2" descr="C:\Users\Korisnik\Desktop\Kako-se-pravi-dobra-espresso-kafa-–-uputstvo-za-bariste-i-konobare-kako-da-naprave-kvalitetan-espres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2" y="1066801"/>
            <a:ext cx="3348036" cy="220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38800" y="1987034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/>
              <a:t>s</a:t>
            </a:r>
            <a:r>
              <a:rPr lang="sr-Latn-RS" smtClean="0"/>
              <a:t>o)</a:t>
            </a:r>
            <a:endParaRPr lang="sr-Latn-RS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2406134"/>
            <a:ext cx="8686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 Espreso je postao planetarni fenomen.Na samom po-</a:t>
            </a:r>
          </a:p>
          <a:p>
            <a:r>
              <a:rPr lang="sr-Latn-RS" dirty="0"/>
              <a:t> </a:t>
            </a:r>
            <a:r>
              <a:rPr lang="sr-Latn-RS" dirty="0" smtClean="0"/>
              <a:t>cetku XX vijeka izvesni je Luidji Bazera napravijo je</a:t>
            </a:r>
          </a:p>
          <a:p>
            <a:r>
              <a:rPr lang="sr-Latn-RS" dirty="0"/>
              <a:t> </a:t>
            </a:r>
            <a:r>
              <a:rPr lang="sr-Latn-RS" dirty="0" smtClean="0"/>
              <a:t>prvi espreso aparat koji je omogucijo novi nacin prip-</a:t>
            </a:r>
          </a:p>
          <a:p>
            <a:r>
              <a:rPr lang="sr-Latn-RS"/>
              <a:t> </a:t>
            </a:r>
            <a:r>
              <a:rPr lang="sr-Latn-RS" smtClean="0"/>
              <a:t>reme kafe,dajuci </a:t>
            </a:r>
            <a:r>
              <a:rPr lang="sr-Latn-RS" dirty="0" smtClean="0"/>
              <a:t>joj drugaciji ukus.Kafa koja se koristi za pravljenje ovog napitka je mesavina robuste i arabike.Espreso se dobija propustanjem vruce vode pod pritiskom kroz mlevenu kafu.</a:t>
            </a:r>
          </a:p>
          <a:p>
            <a:r>
              <a:rPr lang="sr-Latn-RS" dirty="0"/>
              <a:t> </a:t>
            </a:r>
            <a:r>
              <a:rPr lang="sr-Latn-RS" dirty="0" smtClean="0"/>
              <a:t>Espreso se sluzi u malim porcelanskim soljicama.Uz kafu se dodaje secer (bijeli ili   </a:t>
            </a:r>
          </a:p>
          <a:p>
            <a:r>
              <a:rPr lang="sr-Latn-RS" dirty="0"/>
              <a:t> </a:t>
            </a:r>
            <a:r>
              <a:rPr lang="sr-Latn-RS" dirty="0" smtClean="0"/>
              <a:t>zuti)pakovan u male kesice po 2-5gr.Dijelovi espreso aparata se moraju redovno ci-</a:t>
            </a:r>
          </a:p>
          <a:p>
            <a:r>
              <a:rPr lang="sr-Latn-RS" dirty="0"/>
              <a:t> </a:t>
            </a:r>
            <a:r>
              <a:rPr lang="sr-Latn-RS" dirty="0" smtClean="0"/>
              <a:t>stiti. Treba voditi zapis o ciscenju kako bi se na osnovu pismene evidencije aparat </a:t>
            </a:r>
          </a:p>
          <a:p>
            <a:r>
              <a:rPr lang="sr-Latn-RS" dirty="0"/>
              <a:t> </a:t>
            </a:r>
            <a:r>
              <a:rPr lang="sr-Latn-RS" dirty="0" smtClean="0"/>
              <a:t>redovno odrzavao.</a:t>
            </a:r>
            <a:endParaRPr lang="sr-Latn-RS" dirty="0"/>
          </a:p>
        </p:txBody>
      </p:sp>
    </p:spTree>
  </p:cSld>
  <p:clrMapOvr>
    <a:masterClrMapping/>
  </p:clrMapOvr>
  <p:transition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xmlns="" id="{81215F11-2AEF-4CEF-BADD-5E88138311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r-Latn-ME" altLang="en-US"/>
              <a:t>Faze kod tranširanja jastoga</a:t>
            </a:r>
            <a:endParaRPr lang="en-US" altLang="en-US"/>
          </a:p>
        </p:txBody>
      </p:sp>
      <p:sp>
        <p:nvSpPr>
          <p:cNvPr id="5123" name="Rectangle 8">
            <a:extLst>
              <a:ext uri="{FF2B5EF4-FFF2-40B4-BE49-F238E27FC236}">
                <a16:creationId xmlns:a16="http://schemas.microsoft.com/office/drawing/2014/main" xmlns="" id="{67DF9006-8307-49E2-9057-41DC6B5910C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>
              <a:buFontTx/>
              <a:buNone/>
            </a:pPr>
            <a:r>
              <a:rPr lang="en-US" altLang="en-US" sz="2400"/>
              <a:t>-  prezentacija</a:t>
            </a:r>
          </a:p>
          <a:p>
            <a:pPr eaLnBrk="1" hangingPunct="1">
              <a:buFontTx/>
              <a:buChar char="-"/>
            </a:pPr>
            <a:r>
              <a:rPr lang="en-US" altLang="en-US" sz="2400"/>
              <a:t>postavjanje jastoga na dasku</a:t>
            </a:r>
          </a:p>
          <a:p>
            <a:pPr eaLnBrk="1" hangingPunct="1">
              <a:buFontTx/>
              <a:buChar char="-"/>
            </a:pPr>
            <a:r>
              <a:rPr lang="en-US" altLang="en-US" sz="2400"/>
              <a:t>odvajanje pipaka i filea </a:t>
            </a:r>
          </a:p>
          <a:p>
            <a:pPr eaLnBrk="1" hangingPunct="1">
              <a:buFontTx/>
              <a:buChar char="-"/>
            </a:pPr>
            <a:r>
              <a:rPr lang="en-US" altLang="en-US" sz="2400"/>
              <a:t>tran</a:t>
            </a:r>
            <a:r>
              <a:rPr lang="sr-Latn-CS" altLang="en-US" sz="2400"/>
              <a:t>š</a:t>
            </a:r>
            <a:r>
              <a:rPr lang="en-US" altLang="en-US" sz="2400"/>
              <a:t>iranje filea na medaljone</a:t>
            </a:r>
          </a:p>
          <a:p>
            <a:pPr eaLnBrk="1" hangingPunct="1">
              <a:buFontTx/>
              <a:buChar char="-"/>
            </a:pPr>
            <a:r>
              <a:rPr lang="en-US" altLang="en-US" sz="2400"/>
              <a:t>serviranje na tanjire</a:t>
            </a:r>
          </a:p>
          <a:p>
            <a:pPr eaLnBrk="1" hangingPunct="1">
              <a:buFontTx/>
              <a:buChar char="-"/>
            </a:pPr>
            <a:r>
              <a:rPr lang="en-US" altLang="en-US" sz="2400"/>
              <a:t>poslu</a:t>
            </a:r>
            <a:r>
              <a:rPr lang="sr-Latn-CS" altLang="en-US" sz="2400"/>
              <a:t>ž</a:t>
            </a:r>
            <a:r>
              <a:rPr lang="en-US" altLang="en-US" sz="2400"/>
              <a:t>ivanje gosta</a:t>
            </a:r>
          </a:p>
          <a:p>
            <a:pPr eaLnBrk="1" hangingPunct="1">
              <a:buFontTx/>
              <a:buChar char="-"/>
            </a:pPr>
            <a:endParaRPr lang="en-US" altLang="en-US" sz="2000"/>
          </a:p>
        </p:txBody>
      </p:sp>
      <p:pic>
        <p:nvPicPr>
          <p:cNvPr id="11268" name="Inhaltsplatzhalter 5" descr="images7.jpg">
            <a:extLst>
              <a:ext uri="{FF2B5EF4-FFF2-40B4-BE49-F238E27FC236}">
                <a16:creationId xmlns:a16="http://schemas.microsoft.com/office/drawing/2014/main" xmlns="" id="{64FD9934-C6C0-4BF4-9BC1-22602F85893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371600"/>
            <a:ext cx="3733800" cy="4876800"/>
          </a:xfrm>
        </p:spPr>
      </p:pic>
      <p:pic>
        <p:nvPicPr>
          <p:cNvPr id="1026" name="Picture 2" descr="C:\Users\Korisnik\Desktop\blok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398" y="199042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        Postoji nekoliko vrsta espreso kafe</a:t>
            </a:r>
            <a:endParaRPr lang="sr-Latn-RS" sz="2400" dirty="0"/>
          </a:p>
        </p:txBody>
      </p:sp>
      <p:pic>
        <p:nvPicPr>
          <p:cNvPr id="3" name="Picture 2" descr="C:\Users\Korisnik\Desktop\kafa-makija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601"/>
            <a:ext cx="1676399" cy="121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52600" y="762001"/>
            <a:ext cx="73913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-</a:t>
            </a:r>
            <a:r>
              <a:rPr lang="sr-Latn-RS" sz="1600" dirty="0" smtClean="0"/>
              <a:t>Makijato-espreso kafa u koju je dodato 10-15ml hladnog ili toplog mlijeka.Sa </a:t>
            </a:r>
            <a:r>
              <a:rPr lang="sr-Latn-RS" sz="1600" smtClean="0"/>
              <a:t>hladnim mlijekom </a:t>
            </a:r>
            <a:r>
              <a:rPr lang="sr-Latn-RS" sz="1600" dirty="0" smtClean="0"/>
              <a:t>se pravi (macchiato freddo)a sa toplim(macchiato caldo)</a:t>
            </a:r>
          </a:p>
          <a:p>
            <a:r>
              <a:rPr lang="sr-Latn-RS" sz="1600" dirty="0" smtClean="0"/>
              <a:t>-late makijato-espreso kafa sipana u toplo mlijeko od koga je prethodno napravljena pena (mlijecna krema)u gornjem sloju</a:t>
            </a:r>
            <a:endParaRPr lang="sr-Latn-RS" dirty="0"/>
          </a:p>
        </p:txBody>
      </p:sp>
      <p:sp>
        <p:nvSpPr>
          <p:cNvPr id="5" name="TextBox 4"/>
          <p:cNvSpPr txBox="1"/>
          <p:nvPr/>
        </p:nvSpPr>
        <p:spPr>
          <a:xfrm>
            <a:off x="76200" y="1600200"/>
            <a:ext cx="1600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mtClean="0"/>
              <a:t>Makijato kafa</a:t>
            </a:r>
            <a:endParaRPr lang="sr-Latn-RS"/>
          </a:p>
        </p:txBody>
      </p:sp>
      <p:pic>
        <p:nvPicPr>
          <p:cNvPr id="6" name="Picture 2" descr="C:\Users\Korisnik\Desktop\moka kaf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969533"/>
            <a:ext cx="1676398" cy="115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0500" y="274425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solidFill>
                  <a:srgbClr val="FF0000"/>
                </a:solidFill>
              </a:rPr>
              <a:t>Moka kafa</a:t>
            </a:r>
            <a:endParaRPr lang="sr-Latn-R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0700" y="2209800"/>
            <a:ext cx="7200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smtClean="0"/>
              <a:t>Moka (mocha) kafa je varijacija late (espreso)kafe u koju se dodaje cokoladni sirup ili topljena cokolada</a:t>
            </a:r>
            <a:endParaRPr lang="sr-Latn-RS" sz="1600"/>
          </a:p>
        </p:txBody>
      </p:sp>
      <p:pic>
        <p:nvPicPr>
          <p:cNvPr id="9" name="Picture 2" descr="C:\Users\Korisnik\Desktop\kapucin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195577"/>
            <a:ext cx="1676399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828799" y="3195577"/>
            <a:ext cx="7238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 smtClean="0"/>
              <a:t>-Kapucino kafa se pravi sa trecinom espresa,trecinom vruceg mlijeka i trecin-om pjene.Odozgo se stavi rendana cokolada,cimet ili kakao.Razlikuju se dvije vrste kapucina:cappuccino  chiaro (bijeli kapucino  sa vise mlijeka)i cappucino scuro (tamni kapucino napravljen sa manje mlijeka</a:t>
            </a:r>
            <a:endParaRPr lang="sr-Latn-RS" sz="1600" dirty="0"/>
          </a:p>
        </p:txBody>
      </p:sp>
      <p:pic>
        <p:nvPicPr>
          <p:cNvPr id="11" name="Picture 2" descr="C:\Users\Korisnik\Desktop\filter kaf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343400"/>
            <a:ext cx="1676399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828799" y="4343400"/>
            <a:ext cx="7238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 smtClean="0"/>
              <a:t>-Filter kafa je napitak koji se priprema od malo krupnije mljevene kafe u filter aparatima u kontaktu sa vrelom vodom,a potom cijedjenjem kroz filter papir.</a:t>
            </a:r>
          </a:p>
          <a:p>
            <a:r>
              <a:rPr lang="sr-Latn-RS" sz="1600" dirty="0" smtClean="0"/>
              <a:t>Filter kafa je,uglavnom slabija od espreso kafe.Sluzi se vruca u kolicini od 1 i </a:t>
            </a:r>
          </a:p>
          <a:p>
            <a:r>
              <a:rPr lang="sr-Latn-RS" sz="1600" smtClean="0"/>
              <a:t>1,5 dl uz dodatak secera po zelji</a:t>
            </a:r>
            <a:endParaRPr lang="sr-Latn-RS" sz="1600"/>
          </a:p>
        </p:txBody>
      </p:sp>
      <p:pic>
        <p:nvPicPr>
          <p:cNvPr id="13" name="Picture 2" descr="C:\Users\Korisnik\Desktop\Turska-kafa-e1412039687638_ivuuuq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486399"/>
            <a:ext cx="1676401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905000" y="5486399"/>
            <a:ext cx="708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smtClean="0"/>
              <a:t>-Turska kafa je na nasim prostorima ustaljen naziv za crnu kafu i ako se mnogo razlikuje od nacina pripremanja.Ova  kafa se od ostalih vrsta razliku-je po crnom talogu koji ostavlja za sobom.Sprema se u dzezvi, moze da se pije sa dodatkom secera i mlijeka zavisno od ukusa.</a:t>
            </a:r>
            <a:endParaRPr lang="sr-Latn-RS" sz="160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51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xmlns="" id="{CBE37640-B710-4F0D-8860-C03EA2C48A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r-Latn-ME" altLang="en-US"/>
              <a:t>Usluživanje gostiju</a:t>
            </a:r>
            <a:endParaRPr lang="en-US" altLang="en-US"/>
          </a:p>
        </p:txBody>
      </p:sp>
      <p:sp>
        <p:nvSpPr>
          <p:cNvPr id="12291" name="Textplatzhalter 3">
            <a:extLst>
              <a:ext uri="{FF2B5EF4-FFF2-40B4-BE49-F238E27FC236}">
                <a16:creationId xmlns:a16="http://schemas.microsoft.com/office/drawing/2014/main" xmlns="" id="{0D9D2F1D-F49B-416A-8F63-E1AEED5D8089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prezentacija pripremljenog jela</a:t>
            </a:r>
          </a:p>
          <a:p>
            <a:pPr eaLnBrk="1" hangingPunct="1"/>
            <a:r>
              <a:rPr lang="de-DE" altLang="en-US"/>
              <a:t>uslu</a:t>
            </a:r>
            <a:r>
              <a:rPr lang="sr-Latn-CS" altLang="en-US"/>
              <a:t>ž</a:t>
            </a:r>
            <a:r>
              <a:rPr lang="de-DE" altLang="en-US"/>
              <a:t>ivanje gosta sa desne strane</a:t>
            </a:r>
          </a:p>
          <a:p>
            <a:pPr eaLnBrk="1" hangingPunct="1"/>
            <a:r>
              <a:rPr lang="de-DE" altLang="en-US"/>
              <a:t>preporu</a:t>
            </a:r>
            <a:r>
              <a:rPr lang="sr-Latn-CS" altLang="en-US"/>
              <a:t>č</a:t>
            </a:r>
            <a:r>
              <a:rPr lang="de-DE" altLang="en-US"/>
              <a:t>iti odgovaraju</a:t>
            </a:r>
            <a:r>
              <a:rPr lang="sr-Latn-CS" altLang="en-US"/>
              <a:t>ć</a:t>
            </a:r>
            <a:r>
              <a:rPr lang="de-DE" altLang="en-US"/>
              <a:t>e </a:t>
            </a:r>
            <a:r>
              <a:rPr lang="sr-Latn-ME" altLang="en-US"/>
              <a:t>vino</a:t>
            </a:r>
            <a:endParaRPr lang="de-DE" altLang="en-US"/>
          </a:p>
          <a:p>
            <a:pPr eaLnBrk="1" hangingPunct="1"/>
            <a:r>
              <a:rPr lang="de-DE" altLang="en-US"/>
              <a:t>zavr</a:t>
            </a:r>
            <a:r>
              <a:rPr lang="sr-Latn-CS" altLang="en-US"/>
              <a:t>š</a:t>
            </a:r>
            <a:r>
              <a:rPr lang="de-DE" altLang="en-US"/>
              <a:t>ni radovi</a:t>
            </a:r>
          </a:p>
        </p:txBody>
      </p:sp>
      <p:pic>
        <p:nvPicPr>
          <p:cNvPr id="12292" name="Inhaltsplatzhalter 7" descr="images6.jpg">
            <a:extLst>
              <a:ext uri="{FF2B5EF4-FFF2-40B4-BE49-F238E27FC236}">
                <a16:creationId xmlns:a16="http://schemas.microsoft.com/office/drawing/2014/main" xmlns="" id="{F373FE55-32D4-495E-BB7A-9711DF7D9F3B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1295400"/>
            <a:ext cx="3581400" cy="2462213"/>
          </a:xfrm>
        </p:spPr>
      </p:pic>
      <p:pic>
        <p:nvPicPr>
          <p:cNvPr id="12293" name="Inhaltsplatzhalter 8" descr="images1.jpg">
            <a:extLst>
              <a:ext uri="{FF2B5EF4-FFF2-40B4-BE49-F238E27FC236}">
                <a16:creationId xmlns:a16="http://schemas.microsoft.com/office/drawing/2014/main" xmlns="" id="{9E0277C7-F2D0-42FB-9F1B-C697C9482624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3886200"/>
            <a:ext cx="3581400" cy="2514600"/>
          </a:xfrm>
        </p:spPr>
      </p:pic>
      <p:pic>
        <p:nvPicPr>
          <p:cNvPr id="1026" name="Picture 2" descr="C:\Users\Korisnik\Desktop\blok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1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04800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 smtClean="0"/>
              <a:t>                                 Postupak pripreme i posluzivanja hladnih napitaka</a:t>
            </a:r>
            <a:endParaRPr lang="sr-Latn-RS" sz="2000" dirty="0"/>
          </a:p>
        </p:txBody>
      </p:sp>
      <p:pic>
        <p:nvPicPr>
          <p:cNvPr id="3" name="Picture 2" descr="C:\Users\Korisnik\Desktop\hladni kafe napic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25166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43200" y="1054100"/>
            <a:ext cx="632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 smtClean="0"/>
              <a:t>Hladni napici su takodje deo ponude gotovo svakog ugostiteljskog objekta.Tako imamo razne hladne napitke sa razlicitim ukusima.</a:t>
            </a:r>
          </a:p>
          <a:p>
            <a:r>
              <a:rPr lang="sr-Latn-RS" sz="1600" dirty="0" smtClean="0"/>
              <a:t>Kod nekih hladnih napitaka moze se dodati odredjena kolicina alkohola</a:t>
            </a:r>
            <a:endParaRPr lang="sr-Latn-RS" sz="1600" dirty="0"/>
          </a:p>
        </p:txBody>
      </p:sp>
      <p:pic>
        <p:nvPicPr>
          <p:cNvPr id="4" name="Picture 2" descr="C:\Users\Korisnik\Desktop\caj od mente i nara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2619374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19400" y="2590800"/>
            <a:ext cx="6096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 smtClean="0"/>
              <a:t>Caj od mente,narandze</a:t>
            </a:r>
            <a:r>
              <a:rPr lang="sr-Latn-RS" dirty="0" smtClean="0"/>
              <a:t>, limete (limuna)</a:t>
            </a:r>
            <a:r>
              <a:rPr lang="sr-Latn-RS" sz="1600" dirty="0" smtClean="0"/>
              <a:t>je osvezavajuce pice</a:t>
            </a:r>
            <a:r>
              <a:rPr lang="sr-Latn-RS" dirty="0" smtClean="0"/>
              <a:t> </a:t>
            </a:r>
          </a:p>
          <a:p>
            <a:r>
              <a:rPr lang="sr-Latn-RS" smtClean="0"/>
              <a:t> </a:t>
            </a:r>
            <a:r>
              <a:rPr lang="sr-Latn-RS" sz="1600" smtClean="0"/>
              <a:t>Za ovaj napitak se koristi:caj od mente narandza,limeta ili limuna i secera.Priprema se:Caj se skuha ohladi a onda promijesa sa sveze iscijedjenim sokom narandze.Posluzuje se tako sto se dobro ohladjen sa kockama leda,kriskom narandze i grancicom mente sa sarenom slamkom za pice</a:t>
            </a:r>
            <a:endParaRPr lang="sr-Latn-RS" dirty="0"/>
          </a:p>
        </p:txBody>
      </p:sp>
      <p:pic>
        <p:nvPicPr>
          <p:cNvPr id="7" name="Picture 2" descr="C:\Users\Korisnik\Desktop\hl.napitak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5167"/>
            <a:ext cx="2619374" cy="174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Korisnik\Desktop\zenski-magazin-recepti-limunada-jagode-limunada-sa-jagodama-limun-osvezenje-pice-leto-2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3400"/>
            <a:ext cx="2619374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971800" y="43434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0" name="TextBox 9"/>
          <p:cNvSpPr txBox="1"/>
          <p:nvPr/>
        </p:nvSpPr>
        <p:spPr>
          <a:xfrm>
            <a:off x="2819400" y="4343400"/>
            <a:ext cx="624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 smtClean="0"/>
              <a:t>Limunada  sa jagodama.Smanjen ukus limuna,blagi ukus jagoda,ali nije slatko pice.Jos uz kockice leda,uzivanje je jednostavno zagarantovano.</a:t>
            </a:r>
          </a:p>
          <a:p>
            <a:r>
              <a:rPr lang="sr-Latn-RS" sz="1600" dirty="0" smtClean="0"/>
              <a:t>Sastav:sveze jagode,sveze iscijedjen limunov sok,agave po ukusu,sto hladnija voda,dodati sitno iseckan limun.Iseci vrhove jagoda pa ih takve ubaciti u blender sa agavom i sokom od limuna.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8246" y="5899882"/>
            <a:ext cx="883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 smtClean="0"/>
              <a:t>Kada se sjedini sok se moze,po ukusu procijediti ako ne zelite previse gust.Prespite u casu,dodajte iseckan limun,a poto hladnu vodu.Ne prepuniti dodati onoliko vode koliko je potrebno da bi mera bila prava.Dodati led zatim casu ukrasiti sa kriskom limuna ili jagodom.</a:t>
            </a:r>
            <a:endParaRPr lang="sr-Latn-RS" sz="1600" dirty="0"/>
          </a:p>
        </p:txBody>
      </p:sp>
    </p:spTree>
  </p:cSld>
  <p:clrMapOvr>
    <a:masterClrMapping/>
  </p:clrMapOvr>
  <p:transition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xmlns="" id="{CE2696DF-468B-419A-954A-E025B6885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altLang="en-US"/>
              <a:t>Uparivanje vina i hrane</a:t>
            </a:r>
            <a:endParaRPr lang="en-US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5EE4B0D-9CD8-45A3-B5BC-E12321D56E68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defRPr/>
            </a:pPr>
            <a:r>
              <a:rPr lang="sr-Latn-ME" u="sng" dirty="0"/>
              <a:t>Jastog u kremastom sosu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sr-Latn-ME" dirty="0"/>
              <a:t>(Chardonnay iz hrasta ili                                                                                                                                                                                            Chardonnay iz inoxa – Burgundija ili Chabis)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sr-Latn-ME" dirty="0"/>
          </a:p>
          <a:p>
            <a:pPr>
              <a:defRPr/>
            </a:pPr>
            <a:r>
              <a:rPr lang="sr-Latn-ME" u="sng" dirty="0"/>
              <a:t>Jastog kuvan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sr-Latn-ME" dirty="0"/>
              <a:t>(Chardonnay iz hrasta ili Chardonnay iz inoxa, Albarino, Champagne ili pjenušavo vino)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F7A8840-DA40-4271-91E7-A94EE8387FA9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defRPr/>
            </a:pPr>
            <a:r>
              <a:rPr lang="sr-Latn-ME" u="sng" dirty="0"/>
              <a:t>Jastog sa sezonskim začinima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sr-Latn-ME" dirty="0"/>
              <a:t>(Riesling, Gewurztraminer ili Pinot Gris)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534DE296-B314-4D98-886E-1CF9573D836D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429000"/>
            <a:ext cx="4038600" cy="2667000"/>
          </a:xfrm>
        </p:spPr>
        <p:txBody>
          <a:bodyPr/>
          <a:lstStyle/>
          <a:p>
            <a:pPr>
              <a:defRPr/>
            </a:pPr>
            <a:r>
              <a:rPr lang="sr-Latn-ME" u="sng" dirty="0"/>
              <a:t>Jastog u paradajz sosu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sr-Latn-ME" dirty="0"/>
              <a:t>(Chianti ili Barbera, obično iz inoxa)</a:t>
            </a:r>
          </a:p>
          <a:p>
            <a:pPr>
              <a:defRPr/>
            </a:pPr>
            <a:r>
              <a:rPr lang="sr-Latn-ME" u="sng" dirty="0"/>
              <a:t>Jastog sa zelenim povrćem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sr-Latn-ME" dirty="0"/>
              <a:t>(Sauvignon Blanc, Chenin Blanc, Rose)</a:t>
            </a:r>
          </a:p>
        </p:txBody>
      </p:sp>
      <p:pic>
        <p:nvPicPr>
          <p:cNvPr id="1026" name="Picture 2" descr="C:\Users\Korisnik\Desktop\blok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91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2413" y="762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 smtClean="0"/>
              <a:t>                            Postupak pripreme i posluzivanja hladnih napitaka</a:t>
            </a:r>
            <a:endParaRPr lang="sr-Latn-RS" sz="2000" dirty="0"/>
          </a:p>
        </p:txBody>
      </p:sp>
      <p:pic>
        <p:nvPicPr>
          <p:cNvPr id="2" name="Picture 2" descr="C:\Users\Korisnik\Desktop\ledena frape kaf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4" y="711656"/>
            <a:ext cx="23622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94604" y="1143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r-Latn-RS" dirty="0"/>
          </a:p>
        </p:txBody>
      </p:sp>
      <p:sp>
        <p:nvSpPr>
          <p:cNvPr id="8" name="TextBox 7"/>
          <p:cNvSpPr txBox="1"/>
          <p:nvPr/>
        </p:nvSpPr>
        <p:spPr>
          <a:xfrm>
            <a:off x="2479876" y="565715"/>
            <a:ext cx="68165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 smtClean="0"/>
              <a:t>Ledena frape kafa.Dodateli cokoladu  slag ili sladoled dobicese okrep-ljujuci carobni napitak.Sastav:nes kafa,secer,hladno mlijeko,kugla sladoleda od vanile,cokolada za kuvanje,slag krem od vanile.Priprema:</a:t>
            </a:r>
          </a:p>
          <a:p>
            <a:r>
              <a:rPr lang="sr-Latn-RS" sz="1600" dirty="0" smtClean="0"/>
              <a:t>U dublju staklenu casu staviti kesicu nes kafe i kesicu secera,sipati ma-</a:t>
            </a:r>
          </a:p>
          <a:p>
            <a:r>
              <a:rPr lang="sr-Latn-RS" sz="1600" dirty="0"/>
              <a:t>l</a:t>
            </a:r>
            <a:r>
              <a:rPr lang="sr-Latn-RS" sz="1600" dirty="0" smtClean="0"/>
              <a:t>o vode i umutiti mikserom za nes kafu kako bi se dobila penasta masa</a:t>
            </a:r>
          </a:p>
          <a:p>
            <a:r>
              <a:rPr lang="sr-Latn-RS" sz="1600" dirty="0" smtClean="0"/>
              <a:t>Dodati cokoladu za kuvanje.Preko umucene pjene staviti kuglu sladole.</a:t>
            </a:r>
          </a:p>
          <a:p>
            <a:r>
              <a:rPr lang="sr-Latn-RS" sz="1600" dirty="0" smtClean="0"/>
              <a:t>Zatim mlazom sipati mlijeko.Na kafu staviti po kasiku </a:t>
            </a:r>
            <a:r>
              <a:rPr lang="sr-Latn-RS" sz="1600" smtClean="0"/>
              <a:t>slaga,ukrasiti cokol.</a:t>
            </a:r>
            <a:endParaRPr lang="sr-Latn-RS" sz="1600" dirty="0"/>
          </a:p>
        </p:txBody>
      </p:sp>
      <p:pic>
        <p:nvPicPr>
          <p:cNvPr id="9" name="Picture 2" descr="C:\Users\Korisnik\Desktop\hladna nes kaf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236220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479876" y="2514600"/>
            <a:ext cx="6629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 smtClean="0"/>
              <a:t>Hladna nes kafa je na neki nacin ledena kafa.Dobija se tako sto se na-</a:t>
            </a:r>
          </a:p>
          <a:p>
            <a:r>
              <a:rPr lang="sr-Latn-RS" sz="1600"/>
              <a:t>p</a:t>
            </a:r>
            <a:r>
              <a:rPr lang="sr-Latn-RS" sz="1600" smtClean="0"/>
              <a:t>ravi klasicna nes kafa i potom doda ¾ solje hladnog mlijeka,ubaciti nekoliko kockica leda za rashladjivanje,mogu da se dodaju sladoled i slag kao i sirup sa raznim ukusima,poput karamele ili jagode,tako cemo dobiti jednu prefinjenu kafu za letnje dane.</a:t>
            </a:r>
            <a:endParaRPr lang="sr-Latn-RS" sz="1600"/>
          </a:p>
        </p:txBody>
      </p:sp>
      <p:pic>
        <p:nvPicPr>
          <p:cNvPr id="11" name="Picture 2" descr="C:\Users\Korisnik\Desktop\kafe alkoho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67201"/>
            <a:ext cx="2362200" cy="196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581400" y="586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r-Latn-RS" dirty="0"/>
          </a:p>
        </p:txBody>
      </p:sp>
      <p:sp>
        <p:nvSpPr>
          <p:cNvPr id="13" name="TextBox 12"/>
          <p:cNvSpPr txBox="1"/>
          <p:nvPr/>
        </p:nvSpPr>
        <p:spPr>
          <a:xfrm>
            <a:off x="2590800" y="44958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4" name="TextBox 13"/>
          <p:cNvSpPr txBox="1"/>
          <p:nvPr/>
        </p:nvSpPr>
        <p:spPr>
          <a:xfrm>
            <a:off x="2471195" y="4564130"/>
            <a:ext cx="6629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Kombinacija kafe i alkoholnih pica</a:t>
            </a:r>
          </a:p>
          <a:p>
            <a:r>
              <a:rPr lang="sr-Latn-RS" dirty="0" smtClean="0"/>
              <a:t>Votka i kafa,</a:t>
            </a:r>
            <a:r>
              <a:rPr lang="sr-Latn-RS" sz="1600" dirty="0" smtClean="0"/>
              <a:t>ovo alkoholno pice spada u grupu hladnih napitaka,tako da lako moze da se kombinuje sa naprimer,kafom,sirupom od vanile i nekim aromaticnim zacinom poput karamela a po zelji moze se dodati i mlijeko.Ukus ove kafe bice snazan i pun</a:t>
            </a:r>
            <a:endParaRPr lang="sr-Latn-RS" dirty="0" smtClean="0"/>
          </a:p>
          <a:p>
            <a:endParaRPr lang="sr-Latn-RS" dirty="0"/>
          </a:p>
        </p:txBody>
      </p:sp>
    </p:spTree>
  </p:cSld>
  <p:clrMapOvr>
    <a:masterClrMapping/>
  </p:clrMapOvr>
  <p:transition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xmlns="" id="{1D563281-3722-4EAF-BDD6-B9850B070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4339" name="Text Placeholder 2">
            <a:extLst>
              <a:ext uri="{FF2B5EF4-FFF2-40B4-BE49-F238E27FC236}">
                <a16:creationId xmlns:a16="http://schemas.microsoft.com/office/drawing/2014/main" xmlns="" id="{9CC843B3-FB2F-4489-907B-5B5046649DA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086600" cy="4495800"/>
          </a:xfrm>
        </p:spPr>
        <p:txBody>
          <a:bodyPr/>
          <a:lstStyle/>
          <a:p>
            <a:r>
              <a:rPr lang="sr-Latn-ME" altLang="en-US" sz="4000"/>
              <a:t>Pitanja i komentari?</a:t>
            </a:r>
            <a:endParaRPr lang="en-US" altLang="en-US" sz="4000"/>
          </a:p>
        </p:txBody>
      </p:sp>
      <p:sp>
        <p:nvSpPr>
          <p:cNvPr id="14340" name="Content Placeholder 3">
            <a:extLst>
              <a:ext uri="{FF2B5EF4-FFF2-40B4-BE49-F238E27FC236}">
                <a16:creationId xmlns:a16="http://schemas.microsoft.com/office/drawing/2014/main" xmlns="" id="{B29F9CC2-87B7-43E4-B3B4-BB2A15861EE1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14341" name="Content Placeholder 4">
            <a:extLst>
              <a:ext uri="{FF2B5EF4-FFF2-40B4-BE49-F238E27FC236}">
                <a16:creationId xmlns:a16="http://schemas.microsoft.com/office/drawing/2014/main" xmlns="" id="{9C538D01-2E35-41E9-89E6-8609BCDA9CBD}"/>
              </a:ext>
            </a:extLst>
          </p:cNvPr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026" name="Picture 2" descr="C:\Users\Korisnik\Desktop\blok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304800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smtClean="0"/>
              <a:t>             Pitanja i zadaci</a:t>
            </a:r>
            <a:endParaRPr lang="sr-Latn-RS" sz="2800"/>
          </a:p>
        </p:txBody>
      </p:sp>
      <p:sp>
        <p:nvSpPr>
          <p:cNvPr id="3" name="TextBox 2"/>
          <p:cNvSpPr txBox="1"/>
          <p:nvPr/>
        </p:nvSpPr>
        <p:spPr>
          <a:xfrm>
            <a:off x="457200" y="1219200"/>
            <a:ext cx="8229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 smtClean="0"/>
              <a:t>1.Koja je svrha i znacaj tocionice pica</a:t>
            </a:r>
            <a:endParaRPr lang="sr-Latn-RS" sz="2000" dirty="0"/>
          </a:p>
          <a:p>
            <a:endParaRPr lang="sr-Latn-RS" sz="2000" dirty="0" smtClean="0"/>
          </a:p>
          <a:p>
            <a:r>
              <a:rPr lang="sr-Latn-RS" sz="2000" dirty="0" smtClean="0"/>
              <a:t>2.Navesti kako dijelimo pica,opisati jedan topli napitak</a:t>
            </a:r>
          </a:p>
          <a:p>
            <a:endParaRPr lang="sr-Latn-RS" sz="2000" dirty="0"/>
          </a:p>
          <a:p>
            <a:r>
              <a:rPr lang="sr-Latn-RS" sz="2000" dirty="0" smtClean="0"/>
              <a:t>3.Pripremanje i usluzivanje caja</a:t>
            </a:r>
          </a:p>
          <a:p>
            <a:endParaRPr lang="sr-Latn-RS" sz="2000" dirty="0"/>
          </a:p>
          <a:p>
            <a:r>
              <a:rPr lang="sr-Latn-RS" sz="2000" dirty="0" smtClean="0"/>
              <a:t>4.Navesti tople napitke od kafe i opisati jedan od napitaka kafe</a:t>
            </a:r>
          </a:p>
          <a:p>
            <a:endParaRPr lang="sr-Latn-RS" sz="2000" dirty="0"/>
          </a:p>
          <a:p>
            <a:r>
              <a:rPr lang="sr-Latn-RS" sz="2000" dirty="0" smtClean="0"/>
              <a:t>5.Koje imamo hladne napitke i opisati jedan od napitaka</a:t>
            </a:r>
          </a:p>
          <a:p>
            <a:endParaRPr lang="sr-Latn-RS" sz="2000" dirty="0"/>
          </a:p>
          <a:p>
            <a:r>
              <a:rPr lang="sr-Latn-RS" sz="2000" dirty="0" smtClean="0"/>
              <a:t>-Domaci poslati profesoru na : e-mail ili viber do 15.05.20</a:t>
            </a:r>
          </a:p>
          <a:p>
            <a:endParaRPr lang="sr-Latn-RS" sz="2000" dirty="0"/>
          </a:p>
          <a:p>
            <a:r>
              <a:rPr lang="sr-Latn-RS" sz="2000" smtClean="0"/>
              <a:t>-</a:t>
            </a:r>
            <a:endParaRPr lang="sr-Latn-RS" sz="2000" dirty="0" smtClean="0"/>
          </a:p>
        </p:txBody>
      </p:sp>
    </p:spTree>
  </p:cSld>
  <p:clrMapOvr>
    <a:masterClrMapping/>
  </p:clrMapOvr>
  <p:transition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D59A7A09-A080-4D9E-B33F-9B7B43BF7C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5363" name="Inhaltsplatzhalter 5" descr="imgres5.jpg">
            <a:extLst>
              <a:ext uri="{FF2B5EF4-FFF2-40B4-BE49-F238E27FC236}">
                <a16:creationId xmlns:a16="http://schemas.microsoft.com/office/drawing/2014/main" xmlns="" id="{290AB932-66C9-4252-A996-35C2C8FD87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3640138"/>
            <a:ext cx="2438400" cy="1846262"/>
          </a:xfrm>
        </p:spPr>
      </p:pic>
      <p:sp>
        <p:nvSpPr>
          <p:cNvPr id="15364" name="Rechteck 2">
            <a:extLst>
              <a:ext uri="{FF2B5EF4-FFF2-40B4-BE49-F238E27FC236}">
                <a16:creationId xmlns:a16="http://schemas.microsoft.com/office/drawing/2014/main" xmlns="" id="{8AF71B59-58B6-465D-990C-374E47390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81000"/>
            <a:ext cx="45720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sr-Latn-ME" altLang="en-US" sz="3600"/>
          </a:p>
          <a:p>
            <a:pPr algn="ctr"/>
            <a:endParaRPr lang="sr-Latn-ME" altLang="en-US" sz="3600"/>
          </a:p>
          <a:p>
            <a:pPr algn="ctr"/>
            <a:endParaRPr lang="sr-Latn-ME" altLang="en-US" sz="3600"/>
          </a:p>
          <a:p>
            <a:pPr algn="ctr"/>
            <a:r>
              <a:rPr lang="en-US" altLang="en-US" sz="3600"/>
              <a:t>HVALA NA PA</a:t>
            </a:r>
            <a:r>
              <a:rPr lang="sr-Latn-CS" altLang="en-US" sz="3600"/>
              <a:t>Ž</a:t>
            </a:r>
            <a:r>
              <a:rPr lang="en-US" altLang="en-US" sz="3600"/>
              <a:t>NJI!!!</a:t>
            </a:r>
            <a:br>
              <a:rPr lang="en-US" altLang="en-US" sz="3600"/>
            </a:br>
            <a:endParaRPr lang="de-DE" altLang="en-US" sz="360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yperion">
  <a:themeElements>
    <a:clrScheme name="Hyperion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Hyperion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yperio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Hyperion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Hyperion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B672857C-4F01-42CC-9C38-AC439561CC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8BC7B4-ABA0-4786-9691-B330EDEAD4C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2331</TotalTime>
  <Words>1618</Words>
  <Application>Microsoft Office PowerPoint</Application>
  <PresentationFormat>On-screen Show (4:3)</PresentationFormat>
  <Paragraphs>192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Hyperion</vt:lpstr>
      <vt:lpstr>Specijalna jela:Jastog</vt:lpstr>
      <vt:lpstr>   Jastog </vt:lpstr>
      <vt:lpstr>PowerPoint Presentation</vt:lpstr>
      <vt:lpstr>Jela od jastoga</vt:lpstr>
      <vt:lpstr>Postavljanje kuvera i posluživanje jastoga</vt:lpstr>
      <vt:lpstr>Pripremni radovi (pomoćni stol)</vt:lpstr>
      <vt:lpstr>Faze kod tranširanja jastoga</vt:lpstr>
      <vt:lpstr>Usluživanje gostiju</vt:lpstr>
      <vt:lpstr>Uparivanje vina i hrane</vt:lpstr>
      <vt:lpstr>PowerPoint Presentation</vt:lpstr>
      <vt:lpstr>      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Načini pripreme koktela</dc:title>
  <dc:creator>Jelena</dc:creator>
  <cp:lastModifiedBy>Korisnik</cp:lastModifiedBy>
  <cp:revision>168</cp:revision>
  <dcterms:created xsi:type="dcterms:W3CDTF">2011-08-01T22:48:30Z</dcterms:created>
  <dcterms:modified xsi:type="dcterms:W3CDTF">2020-05-05T09:33:13Z</dcterms:modified>
</cp:coreProperties>
</file>